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Tahoma" panose="020B0604030504040204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lWp3QC2mChbZLoHY4nuwrxAgi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af4b1f72a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1af4b1f72a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af4b1f72a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1af4b1f72a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af4b1f72aa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1af4b1f72a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af4b1f72a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1af4b1f72a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457200" y="624833"/>
            <a:ext cx="11273246" cy="406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Avanços do Recife </a:t>
            </a:r>
            <a:b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Nova Lei de Licitações </a:t>
            </a:r>
            <a:b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(14.133/2021)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3323250" y="4691370"/>
            <a:ext cx="5410200" cy="18288"/>
          </a:xfrm>
          <a:custGeom>
            <a:avLst/>
            <a:gdLst/>
            <a:ahLst/>
            <a:cxnLst/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8355" y="250707"/>
            <a:ext cx="1874801" cy="57212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3499755" y="864414"/>
            <a:ext cx="578190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Secretaria de Planejamento, Gestão e Transformação Digital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Secretaria Executiva de Administração e Licitações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Gerência Geral de Planejamento de Compras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Gerência Geral de Licitações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0119362" y="6221953"/>
            <a:ext cx="195765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Dezembro de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9"/>
          <p:cNvSpPr/>
          <p:nvPr/>
        </p:nvSpPr>
        <p:spPr>
          <a:xfrm>
            <a:off x="0" y="1"/>
            <a:ext cx="12192000" cy="6054983"/>
          </a:xfrm>
          <a:custGeom>
            <a:avLst/>
            <a:gdLst/>
            <a:ahLst/>
            <a:cxnLst/>
            <a:rect l="l" t="t" r="r" b="b"/>
            <a:pathLst>
              <a:path w="12188952" h="6054983" extrusionOk="0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9"/>
          <p:cNvSpPr txBox="1">
            <a:spLocks noGrp="1"/>
          </p:cNvSpPr>
          <p:nvPr>
            <p:ph type="title"/>
          </p:nvPr>
        </p:nvSpPr>
        <p:spPr>
          <a:xfrm>
            <a:off x="1524000" y="929452"/>
            <a:ext cx="9144000" cy="252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alibri"/>
              <a:buNone/>
            </a:pPr>
            <a:r>
              <a:rPr lang="pt-BR" sz="6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Obrigado!</a:t>
            </a:r>
            <a:endParaRPr/>
          </a:p>
        </p:txBody>
      </p:sp>
      <p:sp>
        <p:nvSpPr>
          <p:cNvPr id="224" name="Google Shape;224;p9"/>
          <p:cNvSpPr/>
          <p:nvPr/>
        </p:nvSpPr>
        <p:spPr>
          <a:xfrm>
            <a:off x="3974206" y="3566566"/>
            <a:ext cx="4243589" cy="18288"/>
          </a:xfrm>
          <a:custGeom>
            <a:avLst/>
            <a:gdLst/>
            <a:ahLst/>
            <a:cxnLst/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5" name="Google Shape;225;p9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1166" y="5999807"/>
            <a:ext cx="1874801" cy="572129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9"/>
          <p:cNvSpPr txBox="1"/>
          <p:nvPr/>
        </p:nvSpPr>
        <p:spPr>
          <a:xfrm>
            <a:off x="2939143" y="3984171"/>
            <a:ext cx="617873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Secretaria de Planejamento, Gestão e Transformação Digital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Secretaria Executiva de Administração e Licitações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Gerência Geral de Planejamento de Compras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Gerência Geral de Licitações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838200" y="1852947"/>
            <a:ext cx="10684764" cy="4765568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Comitê Técnico Municipal de Estudo e Implementação da Nova Lei de Licitações no Município do Recife </a:t>
            </a:r>
            <a:endParaRPr/>
          </a:p>
        </p:txBody>
      </p:sp>
      <p:sp>
        <p:nvSpPr>
          <p:cNvPr id="97" name="Google Shape;97;p2"/>
          <p:cNvSpPr/>
          <p:nvPr/>
        </p:nvSpPr>
        <p:spPr>
          <a:xfrm>
            <a:off x="669036" y="1677373"/>
            <a:ext cx="10853928" cy="18288"/>
          </a:xfrm>
          <a:custGeom>
            <a:avLst/>
            <a:gdLst/>
            <a:ahLst/>
            <a:cxnLst/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8" name="Google Shape;98;p2"/>
          <p:cNvGrpSpPr/>
          <p:nvPr/>
        </p:nvGrpSpPr>
        <p:grpSpPr>
          <a:xfrm>
            <a:off x="669025" y="1851928"/>
            <a:ext cx="10853657" cy="4269105"/>
            <a:chOff x="0" y="0"/>
            <a:chExt cx="9808112" cy="4343819"/>
          </a:xfrm>
        </p:grpSpPr>
        <p:sp>
          <p:nvSpPr>
            <p:cNvPr id="99" name="Google Shape;99;p2"/>
            <p:cNvSpPr/>
            <p:nvPr/>
          </p:nvSpPr>
          <p:spPr>
            <a:xfrm>
              <a:off x="0" y="244670"/>
              <a:ext cx="9808112" cy="4099149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 txBox="1"/>
            <p:nvPr/>
          </p:nvSpPr>
          <p:spPr>
            <a:xfrm>
              <a:off x="0" y="79572"/>
              <a:ext cx="9808112" cy="41363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1200" tIns="152950" rIns="761200" bIns="170675" anchor="t" anchorCtr="0">
              <a:noAutofit/>
            </a:bodyPr>
            <a:lstStyle/>
            <a:p>
              <a:pPr marL="228600" marR="0" lvl="1" indent="-762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endParaRPr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pt-BR" sz="23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Comitê em funcionamento desde </a:t>
              </a:r>
              <a:r>
                <a:rPr lang="pt-BR" sz="2300" i="0" u="none" strike="noStrike" cap="none" dirty="0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julho de 202</a:t>
              </a:r>
              <a:r>
                <a:rPr lang="pt-BR" sz="2300" dirty="0">
                  <a:solidFill>
                    <a:srgbClr val="2F5496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230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pt-BR" sz="23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Desenvolve estudos acerca da lei nº 14.133/2021, elabora materiais normativos e orientativos, executa ações de implementação da nova lei e acompanha a implementação do Portal Nacional de Contratações Públicas</a:t>
              </a:r>
              <a:endParaRPr sz="2300" dirty="0"/>
            </a:p>
            <a:p>
              <a:pPr marL="228600" marR="0" lvl="1" indent="-228600" algn="just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pt-BR" sz="23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Composição atual:</a:t>
              </a:r>
              <a:endParaRPr sz="2300" dirty="0"/>
            </a:p>
            <a:p>
              <a:pPr marL="571500" marR="0" lvl="2" indent="-342900" algn="just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Wingdings" panose="05000000000000000000" pitchFamily="2" charset="2"/>
                <a:buChar char="Ø"/>
              </a:pPr>
              <a:r>
                <a:rPr lang="pt-BR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SEPLAGTD</a:t>
              </a:r>
              <a:endParaRPr dirty="0"/>
            </a:p>
            <a:p>
              <a:pPr marL="800100" marR="0" lvl="3" indent="-342900" algn="just" rtl="0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ourier New" panose="02070309020205020404" pitchFamily="49" charset="0"/>
                <a:buChar char="o"/>
              </a:pPr>
              <a:r>
                <a:rPr lang="pt-BR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SEAL/GGLIC/GGPLAC</a:t>
              </a:r>
              <a:endParaRPr dirty="0"/>
            </a:p>
            <a:p>
              <a:pPr marL="571500" marR="0" lvl="2" indent="-342900" algn="just" rtl="0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Wingdings" panose="05000000000000000000" pitchFamily="2" charset="2"/>
                <a:buChar char="Ø"/>
              </a:pPr>
              <a:r>
                <a:rPr lang="pt-BR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PGM</a:t>
              </a:r>
              <a:endParaRPr dirty="0"/>
            </a:p>
            <a:p>
              <a:pPr marL="800100" marR="0" lvl="3" indent="-342900" algn="just" rtl="0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ourier New" panose="02070309020205020404" pitchFamily="49" charset="0"/>
                <a:buChar char="o"/>
              </a:pPr>
              <a:r>
                <a:rPr lang="pt-BR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PTLC</a:t>
              </a:r>
              <a:endParaRPr dirty="0"/>
            </a:p>
            <a:p>
              <a:pPr marL="571500" marR="0" lvl="2" indent="-342900" algn="just" rtl="0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Wingdings" panose="05000000000000000000" pitchFamily="2" charset="2"/>
                <a:buChar char="Ø"/>
              </a:pPr>
              <a:r>
                <a:rPr lang="pt-BR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CGM</a:t>
              </a:r>
              <a:endParaRPr dirty="0"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411056" y="0"/>
              <a:ext cx="6934500" cy="56010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 txBox="1"/>
            <p:nvPr/>
          </p:nvSpPr>
          <p:spPr>
            <a:xfrm>
              <a:off x="411056" y="27300"/>
              <a:ext cx="6934500" cy="5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9500" tIns="0" rIns="2595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pt-BR" sz="16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PORTARIA CONJUNTA SEPLAGTD – PGM - CGM Nº 100 DE 22 DE NOVEMBRO DE 2022</a:t>
              </a:r>
              <a:endParaRPr sz="1600" dirty="0"/>
            </a:p>
          </p:txBody>
        </p:sp>
      </p:grpSp>
      <p:pic>
        <p:nvPicPr>
          <p:cNvPr id="103" name="Google Shape;103;p2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7212" y="6194329"/>
            <a:ext cx="1874801" cy="572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/>
          <p:nvPr/>
        </p:nvSpPr>
        <p:spPr>
          <a:xfrm>
            <a:off x="838200" y="1852947"/>
            <a:ext cx="10684764" cy="4765568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Comitê Técnico Municipal de Estudo e Implementação da Nova Lei de Licitações no Município do Recife </a:t>
            </a: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669036" y="1677373"/>
            <a:ext cx="10853928" cy="18288"/>
          </a:xfrm>
          <a:custGeom>
            <a:avLst/>
            <a:gdLst/>
            <a:ahLst/>
            <a:cxnLst/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6482725" y="2196925"/>
            <a:ext cx="5181300" cy="39288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dash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1713164" y="2394879"/>
            <a:ext cx="266855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Normativos elaborados</a:t>
            </a: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419100" y="2196925"/>
            <a:ext cx="5676900" cy="39288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dash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7200135" y="2405975"/>
            <a:ext cx="393569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Normativos em elaboração/revisão</a:t>
            </a:r>
            <a:endParaRPr/>
          </a:p>
        </p:txBody>
      </p:sp>
      <p:sp>
        <p:nvSpPr>
          <p:cNvPr id="116" name="Google Shape;116;p3"/>
          <p:cNvSpPr txBox="1"/>
          <p:nvPr/>
        </p:nvSpPr>
        <p:spPr>
          <a:xfrm>
            <a:off x="669036" y="2801976"/>
            <a:ext cx="5131689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Estimativa de preços (bens e serviços)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Dispensa eletrônica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Vedação à bens de luxo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Estudo Técnico Preliminar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Tabela Referência de Preços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Competências dos agente de contratação, equipe de apoio e comissão de contratação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Critério de julgamento por menor preço ou maior desconto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Plano de Contratações Anual e Conselho de Política de Contratação [Publicado]</a:t>
            </a:r>
            <a:endParaRPr/>
          </a:p>
        </p:txBody>
      </p:sp>
      <p:sp>
        <p:nvSpPr>
          <p:cNvPr id="117" name="Google Shape;117;p3"/>
          <p:cNvSpPr txBox="1"/>
          <p:nvPr/>
        </p:nvSpPr>
        <p:spPr>
          <a:xfrm>
            <a:off x="6790182" y="2794459"/>
            <a:ext cx="46863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Compras Corporativas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Sistema de Registro de Preços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Procedimentos internos da licitação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Pesquisa de preços (obras e serviços de engenharia)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Serviços terceirizados com dedicação exclusiva de mão de obra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Reajuste de contratos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Credenciamento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Modelo de gestão de contratos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Gestão de riscos e controle preventivo</a:t>
            </a:r>
            <a:endParaRPr/>
          </a:p>
        </p:txBody>
      </p:sp>
      <p:pic>
        <p:nvPicPr>
          <p:cNvPr id="118" name="Google Shape;118;p3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7212" y="6194329"/>
            <a:ext cx="1874801" cy="572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af4b1f72aa_0_10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1af4b1f72aa_0_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pt-BR" sz="5400">
                <a:latin typeface="Calibri"/>
                <a:ea typeface="Calibri"/>
                <a:cs typeface="Calibri"/>
                <a:sym typeface="Calibri"/>
              </a:rPr>
              <a:t>Portal de Compras do Recife</a:t>
            </a:r>
            <a:endParaRPr/>
          </a:p>
        </p:txBody>
      </p:sp>
      <p:sp>
        <p:nvSpPr>
          <p:cNvPr id="125" name="Google Shape;125;g1af4b1f72aa_0_10"/>
          <p:cNvSpPr/>
          <p:nvPr/>
        </p:nvSpPr>
        <p:spPr>
          <a:xfrm>
            <a:off x="669036" y="1677373"/>
            <a:ext cx="10853928" cy="18288"/>
          </a:xfrm>
          <a:custGeom>
            <a:avLst/>
            <a:gdLst/>
            <a:ahLst/>
            <a:cxnLst/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1af4b1f72aa_0_10"/>
          <p:cNvSpPr txBox="1">
            <a:spLocks noGrp="1"/>
          </p:cNvSpPr>
          <p:nvPr>
            <p:ph type="body" idx="1"/>
          </p:nvPr>
        </p:nvSpPr>
        <p:spPr>
          <a:xfrm>
            <a:off x="838200" y="1929384"/>
            <a:ext cx="10515600" cy="42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</a:pPr>
            <a:r>
              <a:rPr lang="pt-BR" sz="400"/>
              <a:t/>
            </a:r>
            <a:br>
              <a:rPr lang="pt-BR" sz="400"/>
            </a:br>
            <a:endParaRPr sz="400"/>
          </a:p>
        </p:txBody>
      </p:sp>
      <p:sp>
        <p:nvSpPr>
          <p:cNvPr id="127" name="Google Shape;127;g1af4b1f72aa_0_10"/>
          <p:cNvSpPr/>
          <p:nvPr/>
        </p:nvSpPr>
        <p:spPr>
          <a:xfrm>
            <a:off x="1138050" y="2055825"/>
            <a:ext cx="9896100" cy="3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825" tIns="54400" rIns="108825" bIns="54400" anchor="t" anchorCtr="0">
            <a:noAutofit/>
          </a:bodyPr>
          <a:lstStyle/>
          <a:p>
            <a:pPr marL="457200" marR="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ahoma"/>
              <a:buChar char="❖"/>
            </a:pPr>
            <a:r>
              <a:rPr lang="pt-BR" sz="2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 Portal de Compras é um </a:t>
            </a:r>
            <a:r>
              <a:rPr lang="pt-BR" sz="2400">
                <a:latin typeface="Tahoma"/>
                <a:ea typeface="Tahoma"/>
                <a:cs typeface="Tahoma"/>
                <a:sym typeface="Tahoma"/>
              </a:rPr>
              <a:t>s</a:t>
            </a:r>
            <a:r>
              <a:rPr lang="pt-BR" sz="2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istema </a:t>
            </a:r>
            <a:r>
              <a:rPr lang="pt-BR" sz="2400">
                <a:latin typeface="Tahoma"/>
                <a:ea typeface="Tahoma"/>
                <a:cs typeface="Tahoma"/>
                <a:sym typeface="Tahoma"/>
              </a:rPr>
              <a:t>c</a:t>
            </a:r>
            <a:r>
              <a:rPr lang="pt-BR" sz="2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orporativo da Prefeitura do Recife direcionado para contratações públicas.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marR="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ahoma"/>
              <a:buChar char="❖"/>
            </a:pPr>
            <a:r>
              <a:rPr lang="pt-BR" sz="2400">
                <a:latin typeface="Tahoma"/>
                <a:ea typeface="Tahoma"/>
                <a:cs typeface="Tahoma"/>
                <a:sym typeface="Tahoma"/>
              </a:rPr>
              <a:t>Módulos atuais: </a:t>
            </a:r>
            <a:r>
              <a:rPr lang="pt-BR" sz="2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Materiais, Serviços, Fornecedores, Estoques, Compras, Licitações, Contratos e Registro de Preços.  </a:t>
            </a: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1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1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1af4b1f72aa_0_10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7212" y="6194329"/>
            <a:ext cx="1874801" cy="572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af4b1f72aa_0_20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1af4b1f72aa_0_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pt-BR" sz="5400">
                <a:latin typeface="Calibri"/>
                <a:ea typeface="Calibri"/>
                <a:cs typeface="Calibri"/>
                <a:sym typeface="Calibri"/>
              </a:rPr>
              <a:t>Portal de Compras do Recife</a:t>
            </a:r>
            <a:endParaRPr/>
          </a:p>
        </p:txBody>
      </p:sp>
      <p:sp>
        <p:nvSpPr>
          <p:cNvPr id="135" name="Google Shape;135;g1af4b1f72aa_0_20"/>
          <p:cNvSpPr/>
          <p:nvPr/>
        </p:nvSpPr>
        <p:spPr>
          <a:xfrm>
            <a:off x="669036" y="1677373"/>
            <a:ext cx="10853928" cy="18288"/>
          </a:xfrm>
          <a:custGeom>
            <a:avLst/>
            <a:gdLst/>
            <a:ahLst/>
            <a:cxnLst/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1af4b1f72aa_0_20"/>
          <p:cNvSpPr txBox="1">
            <a:spLocks noGrp="1"/>
          </p:cNvSpPr>
          <p:nvPr>
            <p:ph type="body" idx="1"/>
          </p:nvPr>
        </p:nvSpPr>
        <p:spPr>
          <a:xfrm>
            <a:off x="838200" y="1929384"/>
            <a:ext cx="10515600" cy="42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</a:pPr>
            <a:r>
              <a:rPr lang="pt-BR" sz="400"/>
              <a:t/>
            </a:r>
            <a:br>
              <a:rPr lang="pt-BR" sz="400"/>
            </a:br>
            <a:endParaRPr sz="400"/>
          </a:p>
        </p:txBody>
      </p:sp>
      <p:sp>
        <p:nvSpPr>
          <p:cNvPr id="137" name="Google Shape;137;g1af4b1f72aa_0_20"/>
          <p:cNvSpPr/>
          <p:nvPr/>
        </p:nvSpPr>
        <p:spPr>
          <a:xfrm>
            <a:off x="1138050" y="2055825"/>
            <a:ext cx="9896100" cy="3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825" tIns="54400" rIns="108825" bIns="54400" anchor="t" anchorCtr="0">
            <a:noAutofit/>
          </a:bodyPr>
          <a:lstStyle/>
          <a:p>
            <a:pPr marL="457200" lvl="0" indent="-3873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Font typeface="Tahoma"/>
              <a:buChar char="❖"/>
            </a:pPr>
            <a:r>
              <a:rPr lang="pt-BR" sz="21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Nova Lei de Licitações e Contratos (Lei federal nº 14.133/2021) estabelece a </a:t>
            </a:r>
            <a:r>
              <a:rPr lang="pt-BR" sz="2100" b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obrigatoriedade de envio das informações de todas as contratações públicas de todos os entes federativos para o Portal Nacional de Contratações Públicas – PNCP do Governo Federal.</a:t>
            </a:r>
            <a:endParaRPr sz="1500">
              <a:solidFill>
                <a:schemeClr val="dk1"/>
              </a:solidFill>
            </a:endParaRPr>
          </a:p>
          <a:p>
            <a:pPr marL="45720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Tahoma"/>
              <a:ea typeface="Tahoma"/>
              <a:cs typeface="Tahoma"/>
              <a:sym typeface="Tahoma"/>
            </a:endParaRPr>
          </a:p>
          <a:p>
            <a:pPr marL="457200" marR="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ahoma"/>
              <a:buChar char="❖"/>
            </a:pPr>
            <a:r>
              <a:rPr lang="pt-BR" sz="21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Inclui todas as licitações, dispensas, inexigibilidades e adesões. </a:t>
            </a:r>
            <a:r>
              <a:rPr lang="pt-BR" sz="21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pt-BR" sz="2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3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1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19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g1af4b1f72aa_0_20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7212" y="6194329"/>
            <a:ext cx="1874801" cy="572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af4b1f72aa_0_29"/>
          <p:cNvSpPr/>
          <p:nvPr/>
        </p:nvSpPr>
        <p:spPr>
          <a:xfrm>
            <a:off x="10048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1af4b1f72aa_0_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757598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5400" dirty="0"/>
              <a:t>Evolução do </a:t>
            </a:r>
            <a:r>
              <a:rPr lang="pt-BR" sz="5400" dirty="0">
                <a:latin typeface="Calibri"/>
                <a:ea typeface="Calibri"/>
                <a:cs typeface="Calibri"/>
                <a:sym typeface="Calibri"/>
              </a:rPr>
              <a:t>Portal de Compras do Recife</a:t>
            </a:r>
            <a:endParaRPr dirty="0"/>
          </a:p>
        </p:txBody>
      </p:sp>
      <p:sp>
        <p:nvSpPr>
          <p:cNvPr id="145" name="Google Shape;145;g1af4b1f72aa_0_29"/>
          <p:cNvSpPr/>
          <p:nvPr/>
        </p:nvSpPr>
        <p:spPr>
          <a:xfrm>
            <a:off x="669036" y="1677373"/>
            <a:ext cx="10853928" cy="18288"/>
          </a:xfrm>
          <a:custGeom>
            <a:avLst/>
            <a:gdLst/>
            <a:ahLst/>
            <a:cxnLst/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g1af4b1f72aa_0_29"/>
          <p:cNvSpPr txBox="1">
            <a:spLocks noGrp="1"/>
          </p:cNvSpPr>
          <p:nvPr>
            <p:ph type="body" idx="1"/>
          </p:nvPr>
        </p:nvSpPr>
        <p:spPr>
          <a:xfrm>
            <a:off x="838200" y="1929384"/>
            <a:ext cx="10515600" cy="42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</a:pPr>
            <a:r>
              <a:rPr lang="pt-BR" sz="400"/>
              <a:t/>
            </a:r>
            <a:br>
              <a:rPr lang="pt-BR" sz="400"/>
            </a:br>
            <a:endParaRPr sz="400"/>
          </a:p>
        </p:txBody>
      </p:sp>
      <p:sp>
        <p:nvSpPr>
          <p:cNvPr id="147" name="Google Shape;147;g1af4b1f72aa_0_29"/>
          <p:cNvSpPr/>
          <p:nvPr/>
        </p:nvSpPr>
        <p:spPr>
          <a:xfrm>
            <a:off x="1146450" y="1967075"/>
            <a:ext cx="10376514" cy="32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825" tIns="54400" rIns="108825" bIns="544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Esta nova versão do Portal de Compras do Recife precisa atender às atuais necessidades já contempladas no sistema em uso, além de novas funcionalidades, as quais podemos destacar:</a:t>
            </a:r>
            <a:endParaRPr sz="21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lvl="0" indent="-361950" algn="l" rtl="0">
              <a:spcBef>
                <a:spcPts val="1451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pt-BR" sz="2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Criação do Módulo de Planejamento de Compras contendo funcionalidades de  Documento de Formalização de Demanda - DFD e Plano de Contratações Anual – PCA;</a:t>
            </a:r>
            <a:endParaRPr sz="2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1950" algn="l" rtl="0">
              <a:spcBef>
                <a:spcPts val="1451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pt-BR" sz="2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Modificações nos módulos existentes para atender as exigências da nova lei;</a:t>
            </a:r>
            <a:endParaRPr sz="2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1950" algn="l" rtl="0">
              <a:spcBef>
                <a:spcPts val="1451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pt-BR" sz="2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Integração com o Portal Nacional de Contratações Públicas - PNCP.</a:t>
            </a:r>
            <a:endParaRPr sz="2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19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5720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24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3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3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19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19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g1af4b1f72aa_0_29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7212" y="6194329"/>
            <a:ext cx="1874801" cy="572129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1af4b1f72aa_0_29"/>
          <p:cNvSpPr/>
          <p:nvPr/>
        </p:nvSpPr>
        <p:spPr>
          <a:xfrm>
            <a:off x="1146450" y="5650125"/>
            <a:ext cx="2662200" cy="544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1af4b1f72aa_0_29"/>
          <p:cNvSpPr txBox="1"/>
          <p:nvPr/>
        </p:nvSpPr>
        <p:spPr>
          <a:xfrm>
            <a:off x="1314750" y="5564869"/>
            <a:ext cx="26622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100" dirty="0">
                <a:solidFill>
                  <a:schemeClr val="dk1"/>
                </a:solidFill>
              </a:rPr>
              <a:t>Prazo: 03/03/2023</a:t>
            </a:r>
            <a:endParaRPr sz="21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"/>
          <p:cNvSpPr/>
          <p:nvPr/>
        </p:nvSpPr>
        <p:spPr>
          <a:xfrm>
            <a:off x="838200" y="1852947"/>
            <a:ext cx="10684764" cy="4765568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7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Planejamento das Contratações no Recife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7"/>
          <p:cNvSpPr/>
          <p:nvPr/>
        </p:nvSpPr>
        <p:spPr>
          <a:xfrm>
            <a:off x="669036" y="1677373"/>
            <a:ext cx="10853928" cy="18288"/>
          </a:xfrm>
          <a:custGeom>
            <a:avLst/>
            <a:gdLst/>
            <a:ahLst/>
            <a:cxnLst/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9" name="Google Shape;159;p7"/>
          <p:cNvGrpSpPr/>
          <p:nvPr/>
        </p:nvGrpSpPr>
        <p:grpSpPr>
          <a:xfrm>
            <a:off x="419100" y="1918756"/>
            <a:ext cx="9808112" cy="1676054"/>
            <a:chOff x="0" y="105350"/>
            <a:chExt cx="9808112" cy="1589640"/>
          </a:xfrm>
        </p:grpSpPr>
        <p:sp>
          <p:nvSpPr>
            <p:cNvPr id="160" name="Google Shape;160;p7"/>
            <p:cNvSpPr/>
            <p:nvPr/>
          </p:nvSpPr>
          <p:spPr>
            <a:xfrm>
              <a:off x="0" y="356270"/>
              <a:ext cx="9808112" cy="1204875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7"/>
            <p:cNvSpPr txBox="1"/>
            <p:nvPr/>
          </p:nvSpPr>
          <p:spPr>
            <a:xfrm>
              <a:off x="0" y="356270"/>
              <a:ext cx="9808112" cy="13387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1200" tIns="354075" rIns="761200" bIns="120900" anchor="t" anchorCtr="0">
              <a:noAutofit/>
            </a:bodyPr>
            <a:lstStyle/>
            <a:p>
              <a:pPr marL="171450" marR="0" lvl="1" indent="-17145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700"/>
                <a:buFont typeface="Calibri"/>
                <a:buChar char="•"/>
              </a:pPr>
              <a:r>
                <a:rPr lang="pt-BR" sz="17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Regulamenta o inciso VII do caput do art. 12 da Lei nº 14.133, de 1º de abril de 2021, para dispor sobre o </a:t>
              </a:r>
              <a:r>
                <a:rPr lang="pt-BR" sz="17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Plano de Contratações Anual</a:t>
              </a:r>
              <a:r>
                <a:rPr lang="pt-BR" sz="17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e estrutura o Conselho de Política de Contratação, no âmbito da administração pública municipal direta, autárquica e fundacional.</a:t>
              </a:r>
              <a:endParaRPr dirty="0"/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490405" y="105350"/>
              <a:ext cx="6865678" cy="50184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7"/>
            <p:cNvSpPr txBox="1"/>
            <p:nvPr/>
          </p:nvSpPr>
          <p:spPr>
            <a:xfrm>
              <a:off x="514903" y="129848"/>
              <a:ext cx="6816682" cy="4528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9500" tIns="0" rIns="25950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pt-BR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DECRETO Nº 36.089 DE 09 DE NOVEMBRO DE 2022</a:t>
              </a:r>
              <a:endParaRPr/>
            </a:p>
          </p:txBody>
        </p:sp>
      </p:grpSp>
      <p:grpSp>
        <p:nvGrpSpPr>
          <p:cNvPr id="164" name="Google Shape;164;p7"/>
          <p:cNvGrpSpPr/>
          <p:nvPr/>
        </p:nvGrpSpPr>
        <p:grpSpPr>
          <a:xfrm>
            <a:off x="424521" y="5058872"/>
            <a:ext cx="11093020" cy="806765"/>
            <a:chOff x="5421" y="1399691"/>
            <a:chExt cx="11093020" cy="806765"/>
          </a:xfrm>
        </p:grpSpPr>
        <p:sp>
          <p:nvSpPr>
            <p:cNvPr id="165" name="Google Shape;165;p7"/>
            <p:cNvSpPr/>
            <p:nvPr/>
          </p:nvSpPr>
          <p:spPr>
            <a:xfrm>
              <a:off x="5421" y="1399691"/>
              <a:ext cx="2016912" cy="806765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7"/>
            <p:cNvSpPr txBox="1"/>
            <p:nvPr/>
          </p:nvSpPr>
          <p:spPr>
            <a:xfrm>
              <a:off x="408804" y="1399691"/>
              <a:ext cx="1210147" cy="806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pt-BR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Capacitação das Secretarias e Entidades (GGPLAC)</a:t>
              </a:r>
              <a:endParaRPr/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1820643" y="1399691"/>
              <a:ext cx="2016912" cy="806765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7"/>
            <p:cNvSpPr txBox="1"/>
            <p:nvPr/>
          </p:nvSpPr>
          <p:spPr>
            <a:xfrm>
              <a:off x="2224026" y="1399691"/>
              <a:ext cx="1210147" cy="806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pt-BR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Preenchimento dos DFDs (Secretarias e Entidades)</a:t>
              </a:r>
              <a:endParaRPr/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3635864" y="1399691"/>
              <a:ext cx="2016912" cy="806765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7"/>
            <p:cNvSpPr txBox="1"/>
            <p:nvPr/>
          </p:nvSpPr>
          <p:spPr>
            <a:xfrm>
              <a:off x="4039247" y="1399691"/>
              <a:ext cx="1210147" cy="806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pt-BR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Análise preliminar dos DFDs (GGPLAC)</a:t>
              </a:r>
              <a:endParaRPr/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5451086" y="1399691"/>
              <a:ext cx="2016912" cy="806765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7"/>
            <p:cNvSpPr txBox="1"/>
            <p:nvPr/>
          </p:nvSpPr>
          <p:spPr>
            <a:xfrm>
              <a:off x="5854469" y="1399691"/>
              <a:ext cx="1210147" cy="806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pt-BR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Análise do PCA (CPC)</a:t>
              </a:r>
              <a:endParaRPr/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7266307" y="1399691"/>
              <a:ext cx="2016912" cy="806765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 txBox="1"/>
            <p:nvPr/>
          </p:nvSpPr>
          <p:spPr>
            <a:xfrm>
              <a:off x="7669690" y="1399691"/>
              <a:ext cx="1210147" cy="806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pt-BR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Aprovação do PCA (Autoridade Competente)</a:t>
              </a: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9081529" y="1399691"/>
              <a:ext cx="2016912" cy="806765"/>
            </a:xfrm>
            <a:prstGeom prst="chevron">
              <a:avLst>
                <a:gd name="adj" fmla="val 5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7"/>
            <p:cNvSpPr txBox="1"/>
            <p:nvPr/>
          </p:nvSpPr>
          <p:spPr>
            <a:xfrm>
              <a:off x="9484912" y="1399691"/>
              <a:ext cx="1210147" cy="8067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000" tIns="16000" rIns="16000" bIns="16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Calibri"/>
                <a:buNone/>
              </a:pPr>
              <a:r>
                <a:rPr lang="pt-BR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Divulgação do PCA (Autoridade Competente)</a:t>
              </a:r>
              <a:endParaRPr/>
            </a:p>
          </p:txBody>
        </p:sp>
      </p:grpSp>
      <p:pic>
        <p:nvPicPr>
          <p:cNvPr id="177" name="Google Shape;177;p7" descr="Caixa de seleção marcada com preenchimento sólid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2748" y="5782767"/>
            <a:ext cx="1059907" cy="1059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7" descr="Caixa de seleção marcada com preenchimento sólid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28103" y="5787608"/>
            <a:ext cx="1059907" cy="1059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7" descr="Caixa de seleção marcada com preenchimento sólid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82828" y="5776834"/>
            <a:ext cx="1059907" cy="1059907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7"/>
          <p:cNvSpPr/>
          <p:nvPr/>
        </p:nvSpPr>
        <p:spPr>
          <a:xfrm rot="5400000">
            <a:off x="786068" y="3482456"/>
            <a:ext cx="414405" cy="630051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/>
          <p:nvPr/>
        </p:nvSpPr>
        <p:spPr>
          <a:xfrm>
            <a:off x="1392702" y="3519939"/>
            <a:ext cx="8834510" cy="63606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PCA é o documento que consolida as demandas que o órgão ou a entidade planeja contratar no exercício </a:t>
            </a:r>
            <a:r>
              <a:rPr lang="pt-B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subsequente</a:t>
            </a:r>
            <a:r>
              <a:rPr lang="pt-BR" sz="1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ao da sua elaboração.</a:t>
            </a:r>
            <a:endParaRPr dirty="0"/>
          </a:p>
        </p:txBody>
      </p:sp>
      <p:sp>
        <p:nvSpPr>
          <p:cNvPr id="182" name="Google Shape;182;p7"/>
          <p:cNvSpPr/>
          <p:nvPr/>
        </p:nvSpPr>
        <p:spPr>
          <a:xfrm>
            <a:off x="239150" y="4346913"/>
            <a:ext cx="11633981" cy="24106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dash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7"/>
          <p:cNvSpPr txBox="1"/>
          <p:nvPr/>
        </p:nvSpPr>
        <p:spPr>
          <a:xfrm>
            <a:off x="5012782" y="4359521"/>
            <a:ext cx="20200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Situação Atual</a:t>
            </a:r>
            <a:endParaRPr/>
          </a:p>
        </p:txBody>
      </p:sp>
      <p:pic>
        <p:nvPicPr>
          <p:cNvPr id="184" name="Google Shape;184;p7" descr="Logotipo&#10;&#10;Descrição gerada automa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0137" y="6125054"/>
            <a:ext cx="1874801" cy="572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af4b1f72aa_0_40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1af4b1f72aa_0_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pt-BR" sz="5400"/>
              <a:t>Conselho de Política de Contratação</a:t>
            </a:r>
            <a:endParaRPr/>
          </a:p>
        </p:txBody>
      </p:sp>
      <p:sp>
        <p:nvSpPr>
          <p:cNvPr id="191" name="Google Shape;191;g1af4b1f72aa_0_40"/>
          <p:cNvSpPr/>
          <p:nvPr/>
        </p:nvSpPr>
        <p:spPr>
          <a:xfrm>
            <a:off x="669036" y="1677373"/>
            <a:ext cx="10853928" cy="18288"/>
          </a:xfrm>
          <a:custGeom>
            <a:avLst/>
            <a:gdLst/>
            <a:ahLst/>
            <a:cxnLst/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1af4b1f72aa_0_40"/>
          <p:cNvSpPr txBox="1">
            <a:spLocks noGrp="1"/>
          </p:cNvSpPr>
          <p:nvPr>
            <p:ph type="body" idx="1"/>
          </p:nvPr>
        </p:nvSpPr>
        <p:spPr>
          <a:xfrm>
            <a:off x="838200" y="1929384"/>
            <a:ext cx="10515600" cy="42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</a:pPr>
            <a:r>
              <a:rPr lang="pt-BR" sz="400"/>
              <a:t/>
            </a:r>
            <a:br>
              <a:rPr lang="pt-BR" sz="400"/>
            </a:br>
            <a:endParaRPr sz="400"/>
          </a:p>
        </p:txBody>
      </p:sp>
      <p:sp>
        <p:nvSpPr>
          <p:cNvPr id="193" name="Google Shape;193;g1af4b1f72aa_0_40"/>
          <p:cNvSpPr/>
          <p:nvPr/>
        </p:nvSpPr>
        <p:spPr>
          <a:xfrm>
            <a:off x="1138050" y="2055825"/>
            <a:ext cx="9896100" cy="39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825" tIns="54400" rIns="108825" bIns="54400" anchor="t" anchorCtr="0">
            <a:noAutofit/>
          </a:bodyPr>
          <a:lstStyle/>
          <a:p>
            <a:pPr marL="457200" lvl="0" indent="-3810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Tahoma"/>
              <a:buChar char="❖"/>
            </a:pPr>
            <a:r>
              <a:rPr lang="pt-BR" sz="2400" dirty="0">
                <a:latin typeface="Tahoma"/>
                <a:ea typeface="Tahoma"/>
                <a:cs typeface="Tahoma"/>
                <a:sym typeface="Tahoma"/>
              </a:rPr>
              <a:t>O Conselho de Política de Contratação irá analisar, opinar e emitir pareceres sobre o Plano de Contratações Anual, embasando a aprovação pela Autoridade Competente</a:t>
            </a:r>
            <a:r>
              <a:rPr lang="pt-BR" sz="2400" dirty="0" smtClean="0"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457200" lvl="0" indent="-3810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Tahoma"/>
              <a:buChar char="❖"/>
            </a:pPr>
            <a:endParaRPr lang="pt-BR" sz="2400" dirty="0">
              <a:latin typeface="Tahoma"/>
              <a:ea typeface="Tahoma"/>
              <a:cs typeface="Tahoma"/>
              <a:sym typeface="Tahoma"/>
            </a:endParaRPr>
          </a:p>
          <a:p>
            <a:pPr marL="457200" lvl="0" indent="-38100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Tahoma"/>
              <a:buChar char="❖"/>
            </a:pPr>
            <a:endParaRPr lang="pt-BR" sz="2400" dirty="0" smtClean="0">
              <a:latin typeface="Tahoma"/>
              <a:ea typeface="Tahoma"/>
              <a:cs typeface="Tahoma"/>
              <a:sym typeface="Tahoma"/>
            </a:endParaRPr>
          </a:p>
          <a:p>
            <a:pPr marL="76200" lvl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pt-BR" sz="2400" dirty="0" smtClean="0">
                <a:latin typeface="Tahoma"/>
                <a:ea typeface="Tahoma"/>
                <a:cs typeface="Tahoma"/>
                <a:sym typeface="Tahoma"/>
              </a:rPr>
              <a:t>Obs. PCA poderá ser revisado/atualizado </a:t>
            </a:r>
            <a:r>
              <a:rPr lang="pt-BR" sz="2400" dirty="0">
                <a:latin typeface="Tahoma"/>
                <a:ea typeface="Tahoma"/>
                <a:cs typeface="Tahoma"/>
                <a:sym typeface="Tahoma"/>
              </a:rPr>
              <a:t>d</a:t>
            </a:r>
            <a:r>
              <a:rPr lang="pt-BR" sz="2400" dirty="0" smtClean="0">
                <a:latin typeface="Tahoma"/>
                <a:ea typeface="Tahoma"/>
                <a:cs typeface="Tahoma"/>
                <a:sym typeface="Tahoma"/>
              </a:rPr>
              <a:t>urante o ano de sua execução.</a:t>
            </a:r>
            <a:endParaRPr sz="2400" dirty="0"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3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3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19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19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4" name="Google Shape;194;g1af4b1f72aa_0_40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7212" y="6194329"/>
            <a:ext cx="1874801" cy="572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"/>
          <p:cNvSpPr/>
          <p:nvPr/>
        </p:nvSpPr>
        <p:spPr>
          <a:xfrm>
            <a:off x="3048" y="4293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8"/>
          <p:cNvSpPr/>
          <p:nvPr/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8"/>
          <p:cNvSpPr txBox="1">
            <a:spLocks noGrp="1"/>
          </p:cNvSpPr>
          <p:nvPr>
            <p:ph type="title"/>
          </p:nvPr>
        </p:nvSpPr>
        <p:spPr>
          <a:xfrm>
            <a:off x="313509" y="591344"/>
            <a:ext cx="3573725" cy="5585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pt-BR">
                <a:solidFill>
                  <a:srgbClr val="FFFFFF"/>
                </a:solidFill>
              </a:rPr>
              <a:t>Visão Geral do Planejamento das Contratações para 2023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8"/>
          <p:cNvSpPr/>
          <p:nvPr/>
        </p:nvSpPr>
        <p:spPr>
          <a:xfrm rot="10800000" flipH="1">
            <a:off x="7550402" y="2455479"/>
            <a:ext cx="4083433" cy="4083433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3" name="Google Shape;203;p8"/>
          <p:cNvGrpSpPr/>
          <p:nvPr/>
        </p:nvGrpSpPr>
        <p:grpSpPr>
          <a:xfrm>
            <a:off x="5524721" y="565928"/>
            <a:ext cx="4184400" cy="4117910"/>
            <a:chOff x="3165599" y="443"/>
            <a:chExt cx="4184400" cy="4117910"/>
          </a:xfrm>
        </p:grpSpPr>
        <p:sp>
          <p:nvSpPr>
            <p:cNvPr id="204" name="Google Shape;204;p8"/>
            <p:cNvSpPr/>
            <p:nvPr/>
          </p:nvSpPr>
          <p:spPr>
            <a:xfrm>
              <a:off x="3466511" y="535777"/>
              <a:ext cx="3582576" cy="3582576"/>
            </a:xfrm>
            <a:prstGeom prst="blockArc">
              <a:avLst>
                <a:gd name="adj1" fmla="val 9000000"/>
                <a:gd name="adj2" fmla="val 16200000"/>
                <a:gd name="adj3" fmla="val 4637"/>
              </a:avLst>
            </a:prstGeom>
            <a:solidFill>
              <a:srgbClr val="F4BD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3466511" y="535777"/>
              <a:ext cx="3582576" cy="3582576"/>
            </a:xfrm>
            <a:prstGeom prst="blockArc">
              <a:avLst>
                <a:gd name="adj1" fmla="val 1800000"/>
                <a:gd name="adj2" fmla="val 9000000"/>
                <a:gd name="adj3" fmla="val 4637"/>
              </a:avLst>
            </a:prstGeom>
            <a:solidFill>
              <a:srgbClr val="F4BD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3466511" y="535777"/>
              <a:ext cx="3582576" cy="3582576"/>
            </a:xfrm>
            <a:prstGeom prst="blockArc">
              <a:avLst>
                <a:gd name="adj1" fmla="val 16200000"/>
                <a:gd name="adj2" fmla="val 1800000"/>
                <a:gd name="adj3" fmla="val 4637"/>
              </a:avLst>
            </a:prstGeom>
            <a:solidFill>
              <a:srgbClr val="F4BD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4433701" y="1502967"/>
              <a:ext cx="1648197" cy="1648197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8"/>
            <p:cNvSpPr txBox="1"/>
            <p:nvPr/>
          </p:nvSpPr>
          <p:spPr>
            <a:xfrm>
              <a:off x="4675074" y="1744340"/>
              <a:ext cx="1165451" cy="116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250" tIns="48250" rIns="48250" bIns="48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800"/>
                <a:buFont typeface="Calibri"/>
                <a:buNone/>
              </a:pPr>
              <a:r>
                <a:rPr lang="pt-BR" sz="3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PCA 2023</a:t>
              </a:r>
              <a:endParaRPr/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4680931" y="443"/>
              <a:ext cx="1153737" cy="1153737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8"/>
            <p:cNvSpPr txBox="1"/>
            <p:nvPr/>
          </p:nvSpPr>
          <p:spPr>
            <a:xfrm>
              <a:off x="4849892" y="169404"/>
              <a:ext cx="815815" cy="8158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28 Unidades</a:t>
              </a: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6196262" y="2625073"/>
              <a:ext cx="1153737" cy="1153737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8"/>
            <p:cNvSpPr txBox="1"/>
            <p:nvPr/>
          </p:nvSpPr>
          <p:spPr>
            <a:xfrm>
              <a:off x="6365223" y="2794034"/>
              <a:ext cx="815815" cy="8158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962 DFDs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3165599" y="2625073"/>
              <a:ext cx="1153737" cy="1153737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8"/>
            <p:cNvSpPr txBox="1"/>
            <p:nvPr/>
          </p:nvSpPr>
          <p:spPr>
            <a:xfrm>
              <a:off x="3334560" y="2794034"/>
              <a:ext cx="815815" cy="8158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pt-BR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276 Classes</a:t>
              </a:r>
              <a:endParaRPr/>
            </a:p>
          </p:txBody>
        </p:sp>
      </p:grpSp>
      <p:sp>
        <p:nvSpPr>
          <p:cNvPr id="215" name="Google Shape;215;p8"/>
          <p:cNvSpPr/>
          <p:nvPr/>
        </p:nvSpPr>
        <p:spPr>
          <a:xfrm>
            <a:off x="5182577" y="4999806"/>
            <a:ext cx="4868700" cy="1107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Documento de Formalização de Demanda é o documento no qual a unidade requisitante evidencia e detalha a necessidade de contratação.</a:t>
            </a:r>
            <a:endParaRPr/>
          </a:p>
        </p:txBody>
      </p:sp>
      <p:pic>
        <p:nvPicPr>
          <p:cNvPr id="216" name="Google Shape;216;p8" descr="Logotipo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27212" y="6194329"/>
            <a:ext cx="1874801" cy="572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683</Words>
  <Application>Microsoft Office PowerPoint</Application>
  <PresentationFormat>Widescreen</PresentationFormat>
  <Paragraphs>93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Calibri</vt:lpstr>
      <vt:lpstr>Wingdings</vt:lpstr>
      <vt:lpstr>Tahoma</vt:lpstr>
      <vt:lpstr>Courier New</vt:lpstr>
      <vt:lpstr>Arial</vt:lpstr>
      <vt:lpstr>Tema do Office</vt:lpstr>
      <vt:lpstr>Avanços do Recife  Nova Lei de Licitações  (14.133/2021)</vt:lpstr>
      <vt:lpstr>Comitê Técnico Municipal de Estudo e Implementação da Nova Lei de Licitações no Município do Recife </vt:lpstr>
      <vt:lpstr>Comitê Técnico Municipal de Estudo e Implementação da Nova Lei de Licitações no Município do Recife </vt:lpstr>
      <vt:lpstr>Portal de Compras do Recife</vt:lpstr>
      <vt:lpstr>Portal de Compras do Recife</vt:lpstr>
      <vt:lpstr>Evolução do Portal de Compras do Recife</vt:lpstr>
      <vt:lpstr>Planejamento das Contratações no Recife</vt:lpstr>
      <vt:lpstr>Conselho de Política de Contratação</vt:lpstr>
      <vt:lpstr>Visão Geral do Planejamento das Contratações para 2023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Avanços do Recife  Nova Lei de Licitações  (14.133/2021)</dc:title>
  <dc:creator>Andre Alves</dc:creator>
  <cp:lastModifiedBy>Diego Targino De Moraes Rocha</cp:lastModifiedBy>
  <cp:revision>3</cp:revision>
  <dcterms:created xsi:type="dcterms:W3CDTF">2022-03-03T17:23:46Z</dcterms:created>
  <dcterms:modified xsi:type="dcterms:W3CDTF">2022-12-14T16:26:31Z</dcterms:modified>
</cp:coreProperties>
</file>