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303"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Lst>
  <p:sldSz cx="12192000" cy="6858000"/>
  <p:notesSz cx="7559675" cy="10691813"/>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72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0" y="0"/>
            <a:ext cx="12191760" cy="1193040"/>
          </a:xfrm>
          <a:prstGeom prst="rect">
            <a:avLst/>
          </a:prstGeom>
        </p:spPr>
        <p:txBody>
          <a:bodyPr lIns="0" tIns="0" rIns="0" bIns="0" anchor="ctr"/>
          <a:lstStyle/>
          <a:p>
            <a:endParaRPr lang="pt-BR" sz="1800" b="0" strike="noStrike" spc="-1">
              <a:solidFill>
                <a:srgbClr val="000000"/>
              </a:solidFill>
              <a:uFill>
                <a:solidFill>
                  <a:srgbClr val="FFFFFF"/>
                </a:solidFill>
              </a:uFill>
              <a:latin typeface="Calibri"/>
            </a:endParaRPr>
          </a:p>
        </p:txBody>
      </p:sp>
      <p:sp>
        <p:nvSpPr>
          <p:cNvPr id="31" name="PlaceHolder 2"/>
          <p:cNvSpPr>
            <a:spLocks noGrp="1"/>
          </p:cNvSpPr>
          <p:nvPr>
            <p:ph type="body"/>
          </p:nvPr>
        </p:nvSpPr>
        <p:spPr>
          <a:xfrm>
            <a:off x="340920" y="1317240"/>
            <a:ext cx="1153044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32" name="PlaceHolder 3"/>
          <p:cNvSpPr>
            <a:spLocks noGrp="1"/>
          </p:cNvSpPr>
          <p:nvPr>
            <p:ph type="body"/>
          </p:nvPr>
        </p:nvSpPr>
        <p:spPr>
          <a:xfrm>
            <a:off x="340920" y="3855600"/>
            <a:ext cx="1153044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0" y="0"/>
            <a:ext cx="12191760" cy="1193040"/>
          </a:xfrm>
          <a:prstGeom prst="rect">
            <a:avLst/>
          </a:prstGeom>
        </p:spPr>
        <p:txBody>
          <a:bodyPr lIns="0" tIns="0" rIns="0" bIns="0" anchor="ctr"/>
          <a:lstStyle/>
          <a:p>
            <a:endParaRPr lang="pt-BR" sz="1800" b="0" strike="noStrike" spc="-1">
              <a:solidFill>
                <a:srgbClr val="000000"/>
              </a:solidFill>
              <a:uFill>
                <a:solidFill>
                  <a:srgbClr val="FFFFFF"/>
                </a:solidFill>
              </a:uFill>
              <a:latin typeface="Calibri"/>
            </a:endParaRPr>
          </a:p>
        </p:txBody>
      </p:sp>
      <p:sp>
        <p:nvSpPr>
          <p:cNvPr id="34" name="PlaceHolder 2"/>
          <p:cNvSpPr>
            <a:spLocks noGrp="1"/>
          </p:cNvSpPr>
          <p:nvPr>
            <p:ph type="body"/>
          </p:nvPr>
        </p:nvSpPr>
        <p:spPr>
          <a:xfrm>
            <a:off x="340920" y="1317240"/>
            <a:ext cx="562680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35" name="PlaceHolder 3"/>
          <p:cNvSpPr>
            <a:spLocks noGrp="1"/>
          </p:cNvSpPr>
          <p:nvPr>
            <p:ph type="body"/>
          </p:nvPr>
        </p:nvSpPr>
        <p:spPr>
          <a:xfrm>
            <a:off x="6249600" y="1317240"/>
            <a:ext cx="562680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36" name="PlaceHolder 4"/>
          <p:cNvSpPr>
            <a:spLocks noGrp="1"/>
          </p:cNvSpPr>
          <p:nvPr>
            <p:ph type="body"/>
          </p:nvPr>
        </p:nvSpPr>
        <p:spPr>
          <a:xfrm>
            <a:off x="6249600" y="3855600"/>
            <a:ext cx="562680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37" name="PlaceHolder 5"/>
          <p:cNvSpPr>
            <a:spLocks noGrp="1"/>
          </p:cNvSpPr>
          <p:nvPr>
            <p:ph type="body"/>
          </p:nvPr>
        </p:nvSpPr>
        <p:spPr>
          <a:xfrm>
            <a:off x="340920" y="3855600"/>
            <a:ext cx="562680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0" y="0"/>
            <a:ext cx="12191760" cy="1193040"/>
          </a:xfrm>
          <a:prstGeom prst="rect">
            <a:avLst/>
          </a:prstGeom>
        </p:spPr>
        <p:txBody>
          <a:bodyPr lIns="0" tIns="0" rIns="0" bIns="0" anchor="ctr"/>
          <a:lstStyle/>
          <a:p>
            <a:endParaRPr lang="pt-BR" sz="1800" b="0" strike="noStrike" spc="-1">
              <a:solidFill>
                <a:srgbClr val="000000"/>
              </a:solidFill>
              <a:uFill>
                <a:solidFill>
                  <a:srgbClr val="FFFFFF"/>
                </a:solidFill>
              </a:uFill>
              <a:latin typeface="Calibri"/>
            </a:endParaRPr>
          </a:p>
        </p:txBody>
      </p:sp>
      <p:sp>
        <p:nvSpPr>
          <p:cNvPr id="39" name="PlaceHolder 2"/>
          <p:cNvSpPr>
            <a:spLocks noGrp="1"/>
          </p:cNvSpPr>
          <p:nvPr>
            <p:ph type="body"/>
          </p:nvPr>
        </p:nvSpPr>
        <p:spPr>
          <a:xfrm>
            <a:off x="340920" y="1317240"/>
            <a:ext cx="371268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40" name="PlaceHolder 3"/>
          <p:cNvSpPr>
            <a:spLocks noGrp="1"/>
          </p:cNvSpPr>
          <p:nvPr>
            <p:ph type="body"/>
          </p:nvPr>
        </p:nvSpPr>
        <p:spPr>
          <a:xfrm>
            <a:off x="4239720" y="1317240"/>
            <a:ext cx="371268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41" name="PlaceHolder 4"/>
          <p:cNvSpPr>
            <a:spLocks noGrp="1"/>
          </p:cNvSpPr>
          <p:nvPr>
            <p:ph type="body"/>
          </p:nvPr>
        </p:nvSpPr>
        <p:spPr>
          <a:xfrm>
            <a:off x="8138160" y="1317240"/>
            <a:ext cx="371268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42" name="PlaceHolder 5"/>
          <p:cNvSpPr>
            <a:spLocks noGrp="1"/>
          </p:cNvSpPr>
          <p:nvPr>
            <p:ph type="body"/>
          </p:nvPr>
        </p:nvSpPr>
        <p:spPr>
          <a:xfrm>
            <a:off x="8138160" y="3855600"/>
            <a:ext cx="371268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43" name="PlaceHolder 6"/>
          <p:cNvSpPr>
            <a:spLocks noGrp="1"/>
          </p:cNvSpPr>
          <p:nvPr>
            <p:ph type="body"/>
          </p:nvPr>
        </p:nvSpPr>
        <p:spPr>
          <a:xfrm>
            <a:off x="4239720" y="3855600"/>
            <a:ext cx="371268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44" name="PlaceHolder 7"/>
          <p:cNvSpPr>
            <a:spLocks noGrp="1"/>
          </p:cNvSpPr>
          <p:nvPr>
            <p:ph type="body"/>
          </p:nvPr>
        </p:nvSpPr>
        <p:spPr>
          <a:xfrm>
            <a:off x="340920" y="3855600"/>
            <a:ext cx="371268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2" name="PlaceHolder 1"/>
          <p:cNvSpPr>
            <a:spLocks noGrp="1"/>
          </p:cNvSpPr>
          <p:nvPr>
            <p:ph type="title"/>
          </p:nvPr>
        </p:nvSpPr>
        <p:spPr>
          <a:xfrm>
            <a:off x="0" y="0"/>
            <a:ext cx="12191760" cy="1193040"/>
          </a:xfrm>
          <a:prstGeom prst="rect">
            <a:avLst/>
          </a:prstGeom>
        </p:spPr>
        <p:txBody>
          <a:bodyPr lIns="0" tIns="0" rIns="0" bIns="0" anchor="ctr"/>
          <a:lstStyle/>
          <a:p>
            <a:endParaRPr lang="pt-BR" sz="1800" b="0" strike="noStrike" spc="-1">
              <a:solidFill>
                <a:srgbClr val="000000"/>
              </a:solidFill>
              <a:uFill>
                <a:solidFill>
                  <a:srgbClr val="FFFFFF"/>
                </a:solidFill>
              </a:uFill>
              <a:latin typeface="Calibri"/>
            </a:endParaRPr>
          </a:p>
        </p:txBody>
      </p:sp>
      <p:sp>
        <p:nvSpPr>
          <p:cNvPr id="53" name="PlaceHolder 2"/>
          <p:cNvSpPr>
            <a:spLocks noGrp="1"/>
          </p:cNvSpPr>
          <p:nvPr>
            <p:ph type="subTitle"/>
          </p:nvPr>
        </p:nvSpPr>
        <p:spPr>
          <a:xfrm>
            <a:off x="340920" y="1317240"/>
            <a:ext cx="11530440" cy="4859280"/>
          </a:xfrm>
          <a:prstGeom prst="rect">
            <a:avLst/>
          </a:prstGeom>
        </p:spPr>
        <p:txBody>
          <a:bodyPr lIns="0" tIns="0" rIns="0" bIns="0" anchor="ctr"/>
          <a:lstStyle/>
          <a:p>
            <a:pPr algn="ctr"/>
            <a:endParaRPr lang="pt-B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0" y="0"/>
            <a:ext cx="12191760" cy="1193040"/>
          </a:xfrm>
          <a:prstGeom prst="rect">
            <a:avLst/>
          </a:prstGeom>
        </p:spPr>
        <p:txBody>
          <a:bodyPr lIns="0" tIns="0" rIns="0" bIns="0" anchor="ctr"/>
          <a:lstStyle/>
          <a:p>
            <a:endParaRPr lang="pt-BR" sz="1800" b="0" strike="noStrike" spc="-1">
              <a:solidFill>
                <a:srgbClr val="000000"/>
              </a:solidFill>
              <a:uFill>
                <a:solidFill>
                  <a:srgbClr val="FFFFFF"/>
                </a:solidFill>
              </a:uFill>
              <a:latin typeface="Calibri"/>
            </a:endParaRPr>
          </a:p>
        </p:txBody>
      </p:sp>
      <p:sp>
        <p:nvSpPr>
          <p:cNvPr id="55" name="PlaceHolder 2"/>
          <p:cNvSpPr>
            <a:spLocks noGrp="1"/>
          </p:cNvSpPr>
          <p:nvPr>
            <p:ph type="body"/>
          </p:nvPr>
        </p:nvSpPr>
        <p:spPr>
          <a:xfrm>
            <a:off x="340920" y="1317240"/>
            <a:ext cx="11530440" cy="48592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0" y="0"/>
            <a:ext cx="12191760" cy="1193040"/>
          </a:xfrm>
          <a:prstGeom prst="rect">
            <a:avLst/>
          </a:prstGeom>
        </p:spPr>
        <p:txBody>
          <a:bodyPr lIns="0" tIns="0" rIns="0" bIns="0" anchor="ctr"/>
          <a:lstStyle/>
          <a:p>
            <a:endParaRPr lang="pt-BR" sz="1800" b="0" strike="noStrike" spc="-1">
              <a:solidFill>
                <a:srgbClr val="000000"/>
              </a:solidFill>
              <a:uFill>
                <a:solidFill>
                  <a:srgbClr val="FFFFFF"/>
                </a:solidFill>
              </a:uFill>
              <a:latin typeface="Calibri"/>
            </a:endParaRPr>
          </a:p>
        </p:txBody>
      </p:sp>
      <p:sp>
        <p:nvSpPr>
          <p:cNvPr id="57" name="PlaceHolder 2"/>
          <p:cNvSpPr>
            <a:spLocks noGrp="1"/>
          </p:cNvSpPr>
          <p:nvPr>
            <p:ph type="body"/>
          </p:nvPr>
        </p:nvSpPr>
        <p:spPr>
          <a:xfrm>
            <a:off x="340920" y="1317240"/>
            <a:ext cx="5626800" cy="48592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58" name="PlaceHolder 3"/>
          <p:cNvSpPr>
            <a:spLocks noGrp="1"/>
          </p:cNvSpPr>
          <p:nvPr>
            <p:ph type="body"/>
          </p:nvPr>
        </p:nvSpPr>
        <p:spPr>
          <a:xfrm>
            <a:off x="6249600" y="1317240"/>
            <a:ext cx="5626800" cy="48592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9" name="PlaceHolder 1"/>
          <p:cNvSpPr>
            <a:spLocks noGrp="1"/>
          </p:cNvSpPr>
          <p:nvPr>
            <p:ph type="title"/>
          </p:nvPr>
        </p:nvSpPr>
        <p:spPr>
          <a:xfrm>
            <a:off x="0" y="0"/>
            <a:ext cx="12191760" cy="1193040"/>
          </a:xfrm>
          <a:prstGeom prst="rect">
            <a:avLst/>
          </a:prstGeom>
        </p:spPr>
        <p:txBody>
          <a:bodyPr lIns="0" tIns="0" rIns="0" bIns="0" anchor="ctr"/>
          <a:lstStyle/>
          <a:p>
            <a:endParaRPr lang="pt-BR" sz="1800" b="0" strike="noStrike" spc="-1">
              <a:solidFill>
                <a:srgbClr val="000000"/>
              </a:solidFill>
              <a:uFill>
                <a:solidFill>
                  <a:srgbClr val="FFFFFF"/>
                </a:solidFill>
              </a:u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0" name="PlaceHolder 1"/>
          <p:cNvSpPr>
            <a:spLocks noGrp="1"/>
          </p:cNvSpPr>
          <p:nvPr>
            <p:ph type="subTitle"/>
          </p:nvPr>
        </p:nvSpPr>
        <p:spPr>
          <a:xfrm>
            <a:off x="0" y="0"/>
            <a:ext cx="12191760" cy="5531400"/>
          </a:xfrm>
          <a:prstGeom prst="rect">
            <a:avLst/>
          </a:prstGeom>
        </p:spPr>
        <p:txBody>
          <a:bodyPr lIns="0" tIns="0" rIns="0" bIns="0" anchor="ctr"/>
          <a:lstStyle/>
          <a:p>
            <a:pPr algn="ctr"/>
            <a:endParaRPr lang="pt-B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0" y="0"/>
            <a:ext cx="12191760" cy="1193040"/>
          </a:xfrm>
          <a:prstGeom prst="rect">
            <a:avLst/>
          </a:prstGeom>
        </p:spPr>
        <p:txBody>
          <a:bodyPr lIns="0" tIns="0" rIns="0" bIns="0" anchor="ctr"/>
          <a:lstStyle/>
          <a:p>
            <a:endParaRPr lang="pt-BR" sz="1800" b="0" strike="noStrike" spc="-1">
              <a:solidFill>
                <a:srgbClr val="000000"/>
              </a:solidFill>
              <a:uFill>
                <a:solidFill>
                  <a:srgbClr val="FFFFFF"/>
                </a:solidFill>
              </a:uFill>
              <a:latin typeface="Calibri"/>
            </a:endParaRPr>
          </a:p>
        </p:txBody>
      </p:sp>
      <p:sp>
        <p:nvSpPr>
          <p:cNvPr id="62" name="PlaceHolder 2"/>
          <p:cNvSpPr>
            <a:spLocks noGrp="1"/>
          </p:cNvSpPr>
          <p:nvPr>
            <p:ph type="body"/>
          </p:nvPr>
        </p:nvSpPr>
        <p:spPr>
          <a:xfrm>
            <a:off x="340920" y="1317240"/>
            <a:ext cx="562680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63" name="PlaceHolder 3"/>
          <p:cNvSpPr>
            <a:spLocks noGrp="1"/>
          </p:cNvSpPr>
          <p:nvPr>
            <p:ph type="body"/>
          </p:nvPr>
        </p:nvSpPr>
        <p:spPr>
          <a:xfrm>
            <a:off x="340920" y="3855600"/>
            <a:ext cx="562680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64" name="PlaceHolder 4"/>
          <p:cNvSpPr>
            <a:spLocks noGrp="1"/>
          </p:cNvSpPr>
          <p:nvPr>
            <p:ph type="body"/>
          </p:nvPr>
        </p:nvSpPr>
        <p:spPr>
          <a:xfrm>
            <a:off x="6249600" y="1317240"/>
            <a:ext cx="5626800" cy="48592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0" y="0"/>
            <a:ext cx="12191760" cy="1193040"/>
          </a:xfrm>
          <a:prstGeom prst="rect">
            <a:avLst/>
          </a:prstGeom>
        </p:spPr>
        <p:txBody>
          <a:bodyPr lIns="0" tIns="0" rIns="0" bIns="0" anchor="ctr"/>
          <a:lstStyle/>
          <a:p>
            <a:endParaRPr lang="pt-BR" sz="1800" b="0" strike="noStrike" spc="-1">
              <a:solidFill>
                <a:srgbClr val="000000"/>
              </a:solidFill>
              <a:uFill>
                <a:solidFill>
                  <a:srgbClr val="FFFFFF"/>
                </a:solidFill>
              </a:uFill>
              <a:latin typeface="Calibri"/>
            </a:endParaRPr>
          </a:p>
        </p:txBody>
      </p:sp>
      <p:sp>
        <p:nvSpPr>
          <p:cNvPr id="10" name="PlaceHolder 2"/>
          <p:cNvSpPr>
            <a:spLocks noGrp="1"/>
          </p:cNvSpPr>
          <p:nvPr>
            <p:ph type="subTitle"/>
          </p:nvPr>
        </p:nvSpPr>
        <p:spPr>
          <a:xfrm>
            <a:off x="340920" y="1317240"/>
            <a:ext cx="11530440" cy="4859280"/>
          </a:xfrm>
          <a:prstGeom prst="rect">
            <a:avLst/>
          </a:prstGeom>
        </p:spPr>
        <p:txBody>
          <a:bodyPr lIns="0" tIns="0" rIns="0" bIns="0" anchor="ctr"/>
          <a:lstStyle/>
          <a:p>
            <a:pPr algn="ctr"/>
            <a:endParaRPr lang="pt-B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0" y="0"/>
            <a:ext cx="12191760" cy="1193040"/>
          </a:xfrm>
          <a:prstGeom prst="rect">
            <a:avLst/>
          </a:prstGeom>
        </p:spPr>
        <p:txBody>
          <a:bodyPr lIns="0" tIns="0" rIns="0" bIns="0" anchor="ctr"/>
          <a:lstStyle/>
          <a:p>
            <a:endParaRPr lang="pt-BR" sz="1800" b="0" strike="noStrike" spc="-1">
              <a:solidFill>
                <a:srgbClr val="000000"/>
              </a:solidFill>
              <a:uFill>
                <a:solidFill>
                  <a:srgbClr val="FFFFFF"/>
                </a:solidFill>
              </a:uFill>
              <a:latin typeface="Calibri"/>
            </a:endParaRPr>
          </a:p>
        </p:txBody>
      </p:sp>
      <p:sp>
        <p:nvSpPr>
          <p:cNvPr id="66" name="PlaceHolder 2"/>
          <p:cNvSpPr>
            <a:spLocks noGrp="1"/>
          </p:cNvSpPr>
          <p:nvPr>
            <p:ph type="body"/>
          </p:nvPr>
        </p:nvSpPr>
        <p:spPr>
          <a:xfrm>
            <a:off x="340920" y="1317240"/>
            <a:ext cx="5626800" cy="48592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67" name="PlaceHolder 3"/>
          <p:cNvSpPr>
            <a:spLocks noGrp="1"/>
          </p:cNvSpPr>
          <p:nvPr>
            <p:ph type="body"/>
          </p:nvPr>
        </p:nvSpPr>
        <p:spPr>
          <a:xfrm>
            <a:off x="6249600" y="1317240"/>
            <a:ext cx="562680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68" name="PlaceHolder 4"/>
          <p:cNvSpPr>
            <a:spLocks noGrp="1"/>
          </p:cNvSpPr>
          <p:nvPr>
            <p:ph type="body"/>
          </p:nvPr>
        </p:nvSpPr>
        <p:spPr>
          <a:xfrm>
            <a:off x="6249600" y="3855600"/>
            <a:ext cx="562680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0" y="0"/>
            <a:ext cx="12191760" cy="1193040"/>
          </a:xfrm>
          <a:prstGeom prst="rect">
            <a:avLst/>
          </a:prstGeom>
        </p:spPr>
        <p:txBody>
          <a:bodyPr lIns="0" tIns="0" rIns="0" bIns="0" anchor="ctr"/>
          <a:lstStyle/>
          <a:p>
            <a:endParaRPr lang="pt-BR" sz="1800" b="0" strike="noStrike" spc="-1">
              <a:solidFill>
                <a:srgbClr val="000000"/>
              </a:solidFill>
              <a:uFill>
                <a:solidFill>
                  <a:srgbClr val="FFFFFF"/>
                </a:solidFill>
              </a:uFill>
              <a:latin typeface="Calibri"/>
            </a:endParaRPr>
          </a:p>
        </p:txBody>
      </p:sp>
      <p:sp>
        <p:nvSpPr>
          <p:cNvPr id="70" name="PlaceHolder 2"/>
          <p:cNvSpPr>
            <a:spLocks noGrp="1"/>
          </p:cNvSpPr>
          <p:nvPr>
            <p:ph type="body"/>
          </p:nvPr>
        </p:nvSpPr>
        <p:spPr>
          <a:xfrm>
            <a:off x="340920" y="1317240"/>
            <a:ext cx="562680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71" name="PlaceHolder 3"/>
          <p:cNvSpPr>
            <a:spLocks noGrp="1"/>
          </p:cNvSpPr>
          <p:nvPr>
            <p:ph type="body"/>
          </p:nvPr>
        </p:nvSpPr>
        <p:spPr>
          <a:xfrm>
            <a:off x="6249600" y="1317240"/>
            <a:ext cx="562680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72" name="PlaceHolder 4"/>
          <p:cNvSpPr>
            <a:spLocks noGrp="1"/>
          </p:cNvSpPr>
          <p:nvPr>
            <p:ph type="body"/>
          </p:nvPr>
        </p:nvSpPr>
        <p:spPr>
          <a:xfrm>
            <a:off x="340920" y="3855600"/>
            <a:ext cx="1153044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0" y="0"/>
            <a:ext cx="12191760" cy="1193040"/>
          </a:xfrm>
          <a:prstGeom prst="rect">
            <a:avLst/>
          </a:prstGeom>
        </p:spPr>
        <p:txBody>
          <a:bodyPr lIns="0" tIns="0" rIns="0" bIns="0" anchor="ctr"/>
          <a:lstStyle/>
          <a:p>
            <a:endParaRPr lang="pt-BR" sz="1800" b="0" strike="noStrike" spc="-1">
              <a:solidFill>
                <a:srgbClr val="000000"/>
              </a:solidFill>
              <a:uFill>
                <a:solidFill>
                  <a:srgbClr val="FFFFFF"/>
                </a:solidFill>
              </a:uFill>
              <a:latin typeface="Calibri"/>
            </a:endParaRPr>
          </a:p>
        </p:txBody>
      </p:sp>
      <p:sp>
        <p:nvSpPr>
          <p:cNvPr id="74" name="PlaceHolder 2"/>
          <p:cNvSpPr>
            <a:spLocks noGrp="1"/>
          </p:cNvSpPr>
          <p:nvPr>
            <p:ph type="body"/>
          </p:nvPr>
        </p:nvSpPr>
        <p:spPr>
          <a:xfrm>
            <a:off x="340920" y="1317240"/>
            <a:ext cx="1153044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75" name="PlaceHolder 3"/>
          <p:cNvSpPr>
            <a:spLocks noGrp="1"/>
          </p:cNvSpPr>
          <p:nvPr>
            <p:ph type="body"/>
          </p:nvPr>
        </p:nvSpPr>
        <p:spPr>
          <a:xfrm>
            <a:off x="340920" y="3855600"/>
            <a:ext cx="1153044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0" y="0"/>
            <a:ext cx="12191760" cy="1193040"/>
          </a:xfrm>
          <a:prstGeom prst="rect">
            <a:avLst/>
          </a:prstGeom>
        </p:spPr>
        <p:txBody>
          <a:bodyPr lIns="0" tIns="0" rIns="0" bIns="0" anchor="ctr"/>
          <a:lstStyle/>
          <a:p>
            <a:endParaRPr lang="pt-BR" sz="1800" b="0" strike="noStrike" spc="-1">
              <a:solidFill>
                <a:srgbClr val="000000"/>
              </a:solidFill>
              <a:uFill>
                <a:solidFill>
                  <a:srgbClr val="FFFFFF"/>
                </a:solidFill>
              </a:uFill>
              <a:latin typeface="Calibri"/>
            </a:endParaRPr>
          </a:p>
        </p:txBody>
      </p:sp>
      <p:sp>
        <p:nvSpPr>
          <p:cNvPr id="77" name="PlaceHolder 2"/>
          <p:cNvSpPr>
            <a:spLocks noGrp="1"/>
          </p:cNvSpPr>
          <p:nvPr>
            <p:ph type="body"/>
          </p:nvPr>
        </p:nvSpPr>
        <p:spPr>
          <a:xfrm>
            <a:off x="340920" y="1317240"/>
            <a:ext cx="562680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78" name="PlaceHolder 3"/>
          <p:cNvSpPr>
            <a:spLocks noGrp="1"/>
          </p:cNvSpPr>
          <p:nvPr>
            <p:ph type="body"/>
          </p:nvPr>
        </p:nvSpPr>
        <p:spPr>
          <a:xfrm>
            <a:off x="6249600" y="1317240"/>
            <a:ext cx="562680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79" name="PlaceHolder 4"/>
          <p:cNvSpPr>
            <a:spLocks noGrp="1"/>
          </p:cNvSpPr>
          <p:nvPr>
            <p:ph type="body"/>
          </p:nvPr>
        </p:nvSpPr>
        <p:spPr>
          <a:xfrm>
            <a:off x="6249600" y="3855600"/>
            <a:ext cx="562680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80" name="PlaceHolder 5"/>
          <p:cNvSpPr>
            <a:spLocks noGrp="1"/>
          </p:cNvSpPr>
          <p:nvPr>
            <p:ph type="body"/>
          </p:nvPr>
        </p:nvSpPr>
        <p:spPr>
          <a:xfrm>
            <a:off x="340920" y="3855600"/>
            <a:ext cx="562680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0" y="0"/>
            <a:ext cx="12191760" cy="1193040"/>
          </a:xfrm>
          <a:prstGeom prst="rect">
            <a:avLst/>
          </a:prstGeom>
        </p:spPr>
        <p:txBody>
          <a:bodyPr lIns="0" tIns="0" rIns="0" bIns="0" anchor="ctr"/>
          <a:lstStyle/>
          <a:p>
            <a:endParaRPr lang="pt-BR" sz="1800" b="0" strike="noStrike" spc="-1">
              <a:solidFill>
                <a:srgbClr val="000000"/>
              </a:solidFill>
              <a:uFill>
                <a:solidFill>
                  <a:srgbClr val="FFFFFF"/>
                </a:solidFill>
              </a:uFill>
              <a:latin typeface="Calibri"/>
            </a:endParaRPr>
          </a:p>
        </p:txBody>
      </p:sp>
      <p:sp>
        <p:nvSpPr>
          <p:cNvPr id="82" name="PlaceHolder 2"/>
          <p:cNvSpPr>
            <a:spLocks noGrp="1"/>
          </p:cNvSpPr>
          <p:nvPr>
            <p:ph type="body"/>
          </p:nvPr>
        </p:nvSpPr>
        <p:spPr>
          <a:xfrm>
            <a:off x="340920" y="1317240"/>
            <a:ext cx="371268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83" name="PlaceHolder 3"/>
          <p:cNvSpPr>
            <a:spLocks noGrp="1"/>
          </p:cNvSpPr>
          <p:nvPr>
            <p:ph type="body"/>
          </p:nvPr>
        </p:nvSpPr>
        <p:spPr>
          <a:xfrm>
            <a:off x="4239720" y="1317240"/>
            <a:ext cx="371268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84" name="PlaceHolder 4"/>
          <p:cNvSpPr>
            <a:spLocks noGrp="1"/>
          </p:cNvSpPr>
          <p:nvPr>
            <p:ph type="body"/>
          </p:nvPr>
        </p:nvSpPr>
        <p:spPr>
          <a:xfrm>
            <a:off x="8138160" y="1317240"/>
            <a:ext cx="371268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85" name="PlaceHolder 5"/>
          <p:cNvSpPr>
            <a:spLocks noGrp="1"/>
          </p:cNvSpPr>
          <p:nvPr>
            <p:ph type="body"/>
          </p:nvPr>
        </p:nvSpPr>
        <p:spPr>
          <a:xfrm>
            <a:off x="8138160" y="3855600"/>
            <a:ext cx="371268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86" name="PlaceHolder 6"/>
          <p:cNvSpPr>
            <a:spLocks noGrp="1"/>
          </p:cNvSpPr>
          <p:nvPr>
            <p:ph type="body"/>
          </p:nvPr>
        </p:nvSpPr>
        <p:spPr>
          <a:xfrm>
            <a:off x="4239720" y="3855600"/>
            <a:ext cx="371268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87" name="PlaceHolder 7"/>
          <p:cNvSpPr>
            <a:spLocks noGrp="1"/>
          </p:cNvSpPr>
          <p:nvPr>
            <p:ph type="body"/>
          </p:nvPr>
        </p:nvSpPr>
        <p:spPr>
          <a:xfrm>
            <a:off x="340920" y="3855600"/>
            <a:ext cx="371268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0" y="0"/>
            <a:ext cx="12191760" cy="1193040"/>
          </a:xfrm>
          <a:prstGeom prst="rect">
            <a:avLst/>
          </a:prstGeom>
        </p:spPr>
        <p:txBody>
          <a:bodyPr lIns="0" tIns="0" rIns="0" bIns="0" anchor="ctr"/>
          <a:lstStyle/>
          <a:p>
            <a:endParaRPr lang="pt-BR" sz="1800" b="0" strike="noStrike" spc="-1">
              <a:solidFill>
                <a:srgbClr val="000000"/>
              </a:solidFill>
              <a:uFill>
                <a:solidFill>
                  <a:srgbClr val="FFFFFF"/>
                </a:solidFill>
              </a:uFill>
              <a:latin typeface="Calibri"/>
            </a:endParaRPr>
          </a:p>
        </p:txBody>
      </p:sp>
      <p:sp>
        <p:nvSpPr>
          <p:cNvPr id="12" name="PlaceHolder 2"/>
          <p:cNvSpPr>
            <a:spLocks noGrp="1"/>
          </p:cNvSpPr>
          <p:nvPr>
            <p:ph type="body"/>
          </p:nvPr>
        </p:nvSpPr>
        <p:spPr>
          <a:xfrm>
            <a:off x="340920" y="1317240"/>
            <a:ext cx="11530440" cy="48592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0" y="0"/>
            <a:ext cx="12191760" cy="1193040"/>
          </a:xfrm>
          <a:prstGeom prst="rect">
            <a:avLst/>
          </a:prstGeom>
        </p:spPr>
        <p:txBody>
          <a:bodyPr lIns="0" tIns="0" rIns="0" bIns="0" anchor="ctr"/>
          <a:lstStyle/>
          <a:p>
            <a:endParaRPr lang="pt-BR" sz="1800" b="0" strike="noStrike" spc="-1">
              <a:solidFill>
                <a:srgbClr val="000000"/>
              </a:solidFill>
              <a:uFill>
                <a:solidFill>
                  <a:srgbClr val="FFFFFF"/>
                </a:solidFill>
              </a:uFill>
              <a:latin typeface="Calibri"/>
            </a:endParaRPr>
          </a:p>
        </p:txBody>
      </p:sp>
      <p:sp>
        <p:nvSpPr>
          <p:cNvPr id="14" name="PlaceHolder 2"/>
          <p:cNvSpPr>
            <a:spLocks noGrp="1"/>
          </p:cNvSpPr>
          <p:nvPr>
            <p:ph type="body"/>
          </p:nvPr>
        </p:nvSpPr>
        <p:spPr>
          <a:xfrm>
            <a:off x="340920" y="1317240"/>
            <a:ext cx="5626800" cy="48592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15" name="PlaceHolder 3"/>
          <p:cNvSpPr>
            <a:spLocks noGrp="1"/>
          </p:cNvSpPr>
          <p:nvPr>
            <p:ph type="body"/>
          </p:nvPr>
        </p:nvSpPr>
        <p:spPr>
          <a:xfrm>
            <a:off x="6249600" y="1317240"/>
            <a:ext cx="5626800" cy="48592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0" y="0"/>
            <a:ext cx="12191760" cy="1193040"/>
          </a:xfrm>
          <a:prstGeom prst="rect">
            <a:avLst/>
          </a:prstGeom>
        </p:spPr>
        <p:txBody>
          <a:bodyPr lIns="0" tIns="0" rIns="0" bIns="0" anchor="ctr"/>
          <a:lstStyle/>
          <a:p>
            <a:endParaRPr lang="pt-BR" sz="1800" b="0" strike="noStrike" spc="-1">
              <a:solidFill>
                <a:srgbClr val="000000"/>
              </a:solidFill>
              <a:uFill>
                <a:solidFill>
                  <a:srgbClr val="FFFFFF"/>
                </a:solidFill>
              </a:u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0" y="0"/>
            <a:ext cx="12191760" cy="5531400"/>
          </a:xfrm>
          <a:prstGeom prst="rect">
            <a:avLst/>
          </a:prstGeom>
        </p:spPr>
        <p:txBody>
          <a:bodyPr lIns="0" tIns="0" rIns="0" bIns="0" anchor="ctr"/>
          <a:lstStyle/>
          <a:p>
            <a:pPr algn="ctr"/>
            <a:endParaRPr lang="pt-B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0" y="0"/>
            <a:ext cx="12191760" cy="1193040"/>
          </a:xfrm>
          <a:prstGeom prst="rect">
            <a:avLst/>
          </a:prstGeom>
        </p:spPr>
        <p:txBody>
          <a:bodyPr lIns="0" tIns="0" rIns="0" bIns="0" anchor="ctr"/>
          <a:lstStyle/>
          <a:p>
            <a:endParaRPr lang="pt-BR" sz="1800" b="0" strike="noStrike" spc="-1">
              <a:solidFill>
                <a:srgbClr val="000000"/>
              </a:solidFill>
              <a:uFill>
                <a:solidFill>
                  <a:srgbClr val="FFFFFF"/>
                </a:solidFill>
              </a:uFill>
              <a:latin typeface="Calibri"/>
            </a:endParaRPr>
          </a:p>
        </p:txBody>
      </p:sp>
      <p:sp>
        <p:nvSpPr>
          <p:cNvPr id="19" name="PlaceHolder 2"/>
          <p:cNvSpPr>
            <a:spLocks noGrp="1"/>
          </p:cNvSpPr>
          <p:nvPr>
            <p:ph type="body"/>
          </p:nvPr>
        </p:nvSpPr>
        <p:spPr>
          <a:xfrm>
            <a:off x="340920" y="1317240"/>
            <a:ext cx="562680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20" name="PlaceHolder 3"/>
          <p:cNvSpPr>
            <a:spLocks noGrp="1"/>
          </p:cNvSpPr>
          <p:nvPr>
            <p:ph type="body"/>
          </p:nvPr>
        </p:nvSpPr>
        <p:spPr>
          <a:xfrm>
            <a:off x="340920" y="3855600"/>
            <a:ext cx="562680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21" name="PlaceHolder 4"/>
          <p:cNvSpPr>
            <a:spLocks noGrp="1"/>
          </p:cNvSpPr>
          <p:nvPr>
            <p:ph type="body"/>
          </p:nvPr>
        </p:nvSpPr>
        <p:spPr>
          <a:xfrm>
            <a:off x="6249600" y="1317240"/>
            <a:ext cx="5626800" cy="48592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0" y="0"/>
            <a:ext cx="12191760" cy="1193040"/>
          </a:xfrm>
          <a:prstGeom prst="rect">
            <a:avLst/>
          </a:prstGeom>
        </p:spPr>
        <p:txBody>
          <a:bodyPr lIns="0" tIns="0" rIns="0" bIns="0" anchor="ctr"/>
          <a:lstStyle/>
          <a:p>
            <a:endParaRPr lang="pt-BR" sz="1800" b="0" strike="noStrike" spc="-1">
              <a:solidFill>
                <a:srgbClr val="000000"/>
              </a:solidFill>
              <a:uFill>
                <a:solidFill>
                  <a:srgbClr val="FFFFFF"/>
                </a:solidFill>
              </a:uFill>
              <a:latin typeface="Calibri"/>
            </a:endParaRPr>
          </a:p>
        </p:txBody>
      </p:sp>
      <p:sp>
        <p:nvSpPr>
          <p:cNvPr id="23" name="PlaceHolder 2"/>
          <p:cNvSpPr>
            <a:spLocks noGrp="1"/>
          </p:cNvSpPr>
          <p:nvPr>
            <p:ph type="body"/>
          </p:nvPr>
        </p:nvSpPr>
        <p:spPr>
          <a:xfrm>
            <a:off x="340920" y="1317240"/>
            <a:ext cx="5626800" cy="48592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24" name="PlaceHolder 3"/>
          <p:cNvSpPr>
            <a:spLocks noGrp="1"/>
          </p:cNvSpPr>
          <p:nvPr>
            <p:ph type="body"/>
          </p:nvPr>
        </p:nvSpPr>
        <p:spPr>
          <a:xfrm>
            <a:off x="6249600" y="1317240"/>
            <a:ext cx="562680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25" name="PlaceHolder 4"/>
          <p:cNvSpPr>
            <a:spLocks noGrp="1"/>
          </p:cNvSpPr>
          <p:nvPr>
            <p:ph type="body"/>
          </p:nvPr>
        </p:nvSpPr>
        <p:spPr>
          <a:xfrm>
            <a:off x="6249600" y="3855600"/>
            <a:ext cx="562680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0" y="0"/>
            <a:ext cx="12191760" cy="1193040"/>
          </a:xfrm>
          <a:prstGeom prst="rect">
            <a:avLst/>
          </a:prstGeom>
        </p:spPr>
        <p:txBody>
          <a:bodyPr lIns="0" tIns="0" rIns="0" bIns="0" anchor="ctr"/>
          <a:lstStyle/>
          <a:p>
            <a:endParaRPr lang="pt-BR" sz="1800" b="0" strike="noStrike" spc="-1">
              <a:solidFill>
                <a:srgbClr val="000000"/>
              </a:solidFill>
              <a:uFill>
                <a:solidFill>
                  <a:srgbClr val="FFFFFF"/>
                </a:solidFill>
              </a:uFill>
              <a:latin typeface="Calibri"/>
            </a:endParaRPr>
          </a:p>
        </p:txBody>
      </p:sp>
      <p:sp>
        <p:nvSpPr>
          <p:cNvPr id="27" name="PlaceHolder 2"/>
          <p:cNvSpPr>
            <a:spLocks noGrp="1"/>
          </p:cNvSpPr>
          <p:nvPr>
            <p:ph type="body"/>
          </p:nvPr>
        </p:nvSpPr>
        <p:spPr>
          <a:xfrm>
            <a:off x="340920" y="1317240"/>
            <a:ext cx="562680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28" name="PlaceHolder 3"/>
          <p:cNvSpPr>
            <a:spLocks noGrp="1"/>
          </p:cNvSpPr>
          <p:nvPr>
            <p:ph type="body"/>
          </p:nvPr>
        </p:nvSpPr>
        <p:spPr>
          <a:xfrm>
            <a:off x="6249600" y="1317240"/>
            <a:ext cx="562680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
        <p:nvSpPr>
          <p:cNvPr id="29" name="PlaceHolder 4"/>
          <p:cNvSpPr>
            <a:spLocks noGrp="1"/>
          </p:cNvSpPr>
          <p:nvPr>
            <p:ph type="body"/>
          </p:nvPr>
        </p:nvSpPr>
        <p:spPr>
          <a:xfrm>
            <a:off x="340920" y="3855600"/>
            <a:ext cx="11530440" cy="2317680"/>
          </a:xfrm>
          <a:prstGeom prst="rect">
            <a:avLst/>
          </a:prstGeom>
        </p:spPr>
        <p:txBody>
          <a:bodyPr lIns="0" tIns="0" rIns="0" bIns="0">
            <a:normAutofit/>
          </a:bodyPr>
          <a:lstStyle/>
          <a:p>
            <a:endParaRPr lang="pt-BR" sz="2800" b="0" strike="noStrike" spc="-1">
              <a:solidFill>
                <a:srgbClr val="000000"/>
              </a:solidFill>
              <a:uFill>
                <a:solidFill>
                  <a:srgbClr val="FFFFFF"/>
                </a:solidFill>
              </a:u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9" name="Imagem 7"/>
          <p:cNvPicPr/>
          <p:nvPr/>
        </p:nvPicPr>
        <p:blipFill>
          <a:blip r:embed="rId14"/>
          <a:stretch/>
        </p:blipFill>
        <p:spPr>
          <a:xfrm>
            <a:off x="10236240" y="6316200"/>
            <a:ext cx="1650600" cy="445320"/>
          </a:xfrm>
          <a:prstGeom prst="rect">
            <a:avLst/>
          </a:prstGeom>
          <a:ln>
            <a:noFill/>
          </a:ln>
        </p:spPr>
      </p:pic>
      <p:pic>
        <p:nvPicPr>
          <p:cNvPr id="10" name="Imagem 3"/>
          <p:cNvPicPr/>
          <p:nvPr/>
        </p:nvPicPr>
        <p:blipFill>
          <a:blip r:embed="rId15"/>
          <a:stretch/>
        </p:blipFill>
        <p:spPr>
          <a:xfrm>
            <a:off x="340920" y="6325920"/>
            <a:ext cx="3697200" cy="451080"/>
          </a:xfrm>
          <a:prstGeom prst="rect">
            <a:avLst/>
          </a:prstGeom>
          <a:ln>
            <a:noFill/>
          </a:ln>
        </p:spPr>
      </p:pic>
      <p:sp>
        <p:nvSpPr>
          <p:cNvPr id="2" name="CustomShape 1"/>
          <p:cNvSpPr/>
          <p:nvPr/>
        </p:nvSpPr>
        <p:spPr>
          <a:xfrm>
            <a:off x="10151280" y="6230160"/>
            <a:ext cx="1905840" cy="61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p:style>
      </p:sp>
      <p:sp>
        <p:nvSpPr>
          <p:cNvPr id="3" name="CustomShape 2"/>
          <p:cNvSpPr/>
          <p:nvPr/>
        </p:nvSpPr>
        <p:spPr>
          <a:xfrm>
            <a:off x="217080" y="6385320"/>
            <a:ext cx="3843360" cy="394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pic>
        <p:nvPicPr>
          <p:cNvPr id="4" name="Imagem 7"/>
          <p:cNvPicPr/>
          <p:nvPr/>
        </p:nvPicPr>
        <p:blipFill>
          <a:blip r:embed="rId16"/>
          <a:srcRect t="15034" r="39490" b="5432"/>
          <a:stretch/>
        </p:blipFill>
        <p:spPr>
          <a:xfrm>
            <a:off x="0" y="0"/>
            <a:ext cx="7376760" cy="6857640"/>
          </a:xfrm>
          <a:prstGeom prst="rect">
            <a:avLst/>
          </a:prstGeom>
          <a:ln>
            <a:noFill/>
          </a:ln>
        </p:spPr>
      </p:pic>
      <p:sp>
        <p:nvSpPr>
          <p:cNvPr id="5" name="PlaceHolder 3"/>
          <p:cNvSpPr>
            <a:spLocks noGrp="1"/>
          </p:cNvSpPr>
          <p:nvPr>
            <p:ph type="title"/>
          </p:nvPr>
        </p:nvSpPr>
        <p:spPr>
          <a:xfrm>
            <a:off x="1523880" y="3524760"/>
            <a:ext cx="9143640" cy="2387160"/>
          </a:xfrm>
          <a:prstGeom prst="rect">
            <a:avLst/>
          </a:prstGeom>
        </p:spPr>
        <p:txBody>
          <a:bodyPr anchor="ctr">
            <a:normAutofit/>
          </a:bodyPr>
          <a:lstStyle/>
          <a:p>
            <a:pPr algn="ctr">
              <a:lnSpc>
                <a:spcPct val="100000"/>
              </a:lnSpc>
              <a:spcBef>
                <a:spcPts val="1001"/>
              </a:spcBef>
            </a:pPr>
            <a:r>
              <a:rPr lang="pt-BR" sz="6000" b="0" strike="noStrike" spc="-1">
                <a:solidFill>
                  <a:srgbClr val="135DAA"/>
                </a:solidFill>
                <a:uFill>
                  <a:solidFill>
                    <a:srgbClr val="FFFFFF"/>
                  </a:solidFill>
                </a:uFill>
                <a:latin typeface="Calibri"/>
              </a:rPr>
              <a:t>Clique para editar o título Mestre</a:t>
            </a:r>
            <a:endParaRPr lang="pt-BR" sz="6000" b="1" strike="noStrike" spc="-1">
              <a:solidFill>
                <a:srgbClr val="0000A8"/>
              </a:solidFill>
              <a:uFill>
                <a:solidFill>
                  <a:srgbClr val="FFFFFF"/>
                </a:solidFill>
              </a:uFill>
              <a:latin typeface="Arial"/>
            </a:endParaRPr>
          </a:p>
        </p:txBody>
      </p:sp>
      <p:pic>
        <p:nvPicPr>
          <p:cNvPr id="6" name="Imagem 9"/>
          <p:cNvPicPr/>
          <p:nvPr/>
        </p:nvPicPr>
        <p:blipFill>
          <a:blip r:embed="rId14"/>
          <a:stretch/>
        </p:blipFill>
        <p:spPr>
          <a:xfrm>
            <a:off x="1907280" y="1914840"/>
            <a:ext cx="3475440" cy="938160"/>
          </a:xfrm>
          <a:prstGeom prst="rect">
            <a:avLst/>
          </a:prstGeom>
          <a:ln>
            <a:noFill/>
          </a:ln>
        </p:spPr>
      </p:pic>
      <p:pic>
        <p:nvPicPr>
          <p:cNvPr id="7" name="Imagem 12"/>
          <p:cNvPicPr/>
          <p:nvPr/>
        </p:nvPicPr>
        <p:blipFill>
          <a:blip r:embed="rId17"/>
          <a:stretch/>
        </p:blipFill>
        <p:spPr>
          <a:xfrm>
            <a:off x="6778440" y="1884960"/>
            <a:ext cx="3775680" cy="969480"/>
          </a:xfrm>
          <a:prstGeom prst="rect">
            <a:avLst/>
          </a:prstGeom>
          <a:ln>
            <a:noFill/>
          </a:ln>
        </p:spPr>
      </p:pic>
      <p:sp>
        <p:nvSpPr>
          <p:cNvPr id="8" name="PlaceHolder 4"/>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pt-BR" sz="2800" b="0" strike="noStrike" spc="-1">
                <a:solidFill>
                  <a:srgbClr val="000000"/>
                </a:solidFill>
                <a:uFill>
                  <a:solidFill>
                    <a:srgbClr val="FFFFFF"/>
                  </a:solidFill>
                </a:uFill>
                <a:latin typeface="Calibri"/>
              </a:rPr>
              <a:t>Clique para editar o formato do texto da estrutura de tópicos</a:t>
            </a:r>
          </a:p>
          <a:p>
            <a:pPr marL="864000" lvl="1" indent="-324000">
              <a:spcBef>
                <a:spcPts val="1134"/>
              </a:spcBef>
              <a:buClr>
                <a:srgbClr val="000000"/>
              </a:buClr>
              <a:buSzPct val="75000"/>
              <a:buFont typeface="Symbol" charset="2"/>
              <a:buChar char=""/>
            </a:pPr>
            <a:r>
              <a:rPr lang="pt-BR" sz="2000" b="0" strike="noStrike" spc="-1">
                <a:solidFill>
                  <a:srgbClr val="000000"/>
                </a:solidFill>
                <a:uFill>
                  <a:solidFill>
                    <a:srgbClr val="FFFFFF"/>
                  </a:solidFill>
                </a:uFill>
                <a:latin typeface="Calibri"/>
              </a:rPr>
              <a:t>2.º nível da estrutura de tópicos</a:t>
            </a:r>
          </a:p>
          <a:p>
            <a:pPr marL="1296000" lvl="2" indent="-288000">
              <a:spcBef>
                <a:spcPts val="850"/>
              </a:spcBef>
              <a:buClr>
                <a:srgbClr val="000000"/>
              </a:buClr>
              <a:buSzPct val="45000"/>
              <a:buFont typeface="Wingdings" charset="2"/>
              <a:buChar char=""/>
            </a:pPr>
            <a:r>
              <a:rPr lang="pt-BR" sz="1800" b="0" strike="noStrike" spc="-1">
                <a:solidFill>
                  <a:srgbClr val="000000"/>
                </a:solidFill>
                <a:uFill>
                  <a:solidFill>
                    <a:srgbClr val="FFFFFF"/>
                  </a:solidFill>
                </a:uFill>
                <a:latin typeface="Calibri"/>
              </a:rPr>
              <a:t>3.º nível da estrutura de tópicos</a:t>
            </a:r>
          </a:p>
          <a:p>
            <a:pPr marL="1728000" lvl="3" indent="-216000">
              <a:spcBef>
                <a:spcPts val="567"/>
              </a:spcBef>
              <a:buClr>
                <a:srgbClr val="000000"/>
              </a:buClr>
              <a:buSzPct val="75000"/>
              <a:buFont typeface="Symbol" charset="2"/>
              <a:buChar char=""/>
            </a:pPr>
            <a:r>
              <a:rPr lang="pt-BR" sz="1800" b="0" strike="noStrike" spc="-1">
                <a:solidFill>
                  <a:srgbClr val="000000"/>
                </a:solidFill>
                <a:uFill>
                  <a:solidFill>
                    <a:srgbClr val="FFFFFF"/>
                  </a:solidFill>
                </a:uFill>
                <a:latin typeface="Calibri"/>
              </a:rPr>
              <a:t>4.º nível da estrutura de tópicos</a:t>
            </a:r>
          </a:p>
          <a:p>
            <a:pPr marL="2160000" lvl="4" indent="-216000">
              <a:spcBef>
                <a:spcPts val="283"/>
              </a:spcBef>
              <a:buClr>
                <a:srgbClr val="000000"/>
              </a:buClr>
              <a:buSzPct val="45000"/>
              <a:buFont typeface="Wingdings" charset="2"/>
              <a:buChar char=""/>
            </a:pPr>
            <a:r>
              <a:rPr lang="pt-BR" sz="2000" b="0" strike="noStrike" spc="-1">
                <a:solidFill>
                  <a:srgbClr val="000000"/>
                </a:solidFill>
                <a:uFill>
                  <a:solidFill>
                    <a:srgbClr val="FFFFFF"/>
                  </a:solidFill>
                </a:uFill>
                <a:latin typeface="Calibri"/>
              </a:rPr>
              <a:t>5.º nível da estrutura de tópicos</a:t>
            </a:r>
          </a:p>
          <a:p>
            <a:pPr marL="2592000" lvl="5" indent="-216000">
              <a:spcBef>
                <a:spcPts val="283"/>
              </a:spcBef>
              <a:buClr>
                <a:srgbClr val="000000"/>
              </a:buClr>
              <a:buSzPct val="45000"/>
              <a:buFont typeface="Wingdings" charset="2"/>
              <a:buChar char=""/>
            </a:pPr>
            <a:r>
              <a:rPr lang="pt-BR" sz="2000" b="0" strike="noStrike" spc="-1">
                <a:solidFill>
                  <a:srgbClr val="000000"/>
                </a:solidFill>
                <a:uFill>
                  <a:solidFill>
                    <a:srgbClr val="FFFFFF"/>
                  </a:solidFill>
                </a:uFill>
                <a:latin typeface="Calibri"/>
              </a:rPr>
              <a:t>6.º nível da estrutura de tópicos</a:t>
            </a:r>
          </a:p>
          <a:p>
            <a:pPr marL="3024000" lvl="6" indent="-216000">
              <a:spcBef>
                <a:spcPts val="283"/>
              </a:spcBef>
              <a:buClr>
                <a:srgbClr val="000000"/>
              </a:buClr>
              <a:buSzPct val="45000"/>
              <a:buFont typeface="Wingdings" charset="2"/>
              <a:buChar char=""/>
            </a:pPr>
            <a:r>
              <a:rPr lang="pt-BR" sz="2000" b="0" strike="noStrike" spc="-1">
                <a:solidFill>
                  <a:srgbClr val="000000"/>
                </a:solidFill>
                <a:uFill>
                  <a:solidFill>
                    <a:srgbClr val="FFFFFF"/>
                  </a:solidFill>
                </a:uFill>
                <a:latin typeface="Calibri"/>
              </a:rPr>
              <a:t>7.º nível da estrutura de tópicos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5" name="Imagem 7"/>
          <p:cNvPicPr/>
          <p:nvPr/>
        </p:nvPicPr>
        <p:blipFill>
          <a:blip r:embed="rId14"/>
          <a:stretch/>
        </p:blipFill>
        <p:spPr>
          <a:xfrm>
            <a:off x="10236240" y="6316200"/>
            <a:ext cx="1650600" cy="445320"/>
          </a:xfrm>
          <a:prstGeom prst="rect">
            <a:avLst/>
          </a:prstGeom>
          <a:ln>
            <a:noFill/>
          </a:ln>
        </p:spPr>
      </p:pic>
      <p:pic>
        <p:nvPicPr>
          <p:cNvPr id="46" name="Imagem 3"/>
          <p:cNvPicPr/>
          <p:nvPr/>
        </p:nvPicPr>
        <p:blipFill>
          <a:blip r:embed="rId15"/>
          <a:stretch/>
        </p:blipFill>
        <p:spPr>
          <a:xfrm>
            <a:off x="340920" y="6325920"/>
            <a:ext cx="3697200" cy="451080"/>
          </a:xfrm>
          <a:prstGeom prst="rect">
            <a:avLst/>
          </a:prstGeom>
          <a:ln>
            <a:noFill/>
          </a:ln>
        </p:spPr>
      </p:pic>
      <p:sp>
        <p:nvSpPr>
          <p:cNvPr id="47" name="PlaceHolder 1"/>
          <p:cNvSpPr>
            <a:spLocks noGrp="1"/>
          </p:cNvSpPr>
          <p:nvPr>
            <p:ph type="title"/>
          </p:nvPr>
        </p:nvSpPr>
        <p:spPr>
          <a:xfrm>
            <a:off x="0" y="0"/>
            <a:ext cx="12191760" cy="1193040"/>
          </a:xfrm>
          <a:prstGeom prst="rect">
            <a:avLst/>
          </a:prstGeom>
        </p:spPr>
        <p:txBody>
          <a:bodyPr anchor="ctr"/>
          <a:lstStyle/>
          <a:p>
            <a:pPr>
              <a:lnSpc>
                <a:spcPct val="90000"/>
              </a:lnSpc>
            </a:pPr>
            <a:r>
              <a:rPr lang="pt-BR" sz="4400" b="0" strike="noStrike" spc="-1">
                <a:solidFill>
                  <a:srgbClr val="FFFFFF"/>
                </a:solidFill>
                <a:uFill>
                  <a:solidFill>
                    <a:srgbClr val="FFFFFF"/>
                  </a:solidFill>
                </a:uFill>
                <a:latin typeface="Calibri Light"/>
              </a:rPr>
              <a:t>Clique para editar o título Mestre</a:t>
            </a:r>
            <a:endParaRPr lang="pt-BR" sz="4400" b="0" strike="noStrike" spc="-1">
              <a:solidFill>
                <a:srgbClr val="000000"/>
              </a:solidFill>
              <a:uFill>
                <a:solidFill>
                  <a:srgbClr val="FFFFFF"/>
                </a:solidFill>
              </a:uFill>
              <a:latin typeface="Calibri"/>
            </a:endParaRPr>
          </a:p>
        </p:txBody>
      </p:sp>
      <p:sp>
        <p:nvSpPr>
          <p:cNvPr id="48" name="PlaceHolder 2"/>
          <p:cNvSpPr>
            <a:spLocks noGrp="1"/>
          </p:cNvSpPr>
          <p:nvPr>
            <p:ph type="body"/>
          </p:nvPr>
        </p:nvSpPr>
        <p:spPr>
          <a:xfrm>
            <a:off x="340920" y="1317240"/>
            <a:ext cx="11530440" cy="4859280"/>
          </a:xfrm>
          <a:prstGeom prst="rect">
            <a:avLst/>
          </a:prstGeom>
        </p:spPr>
        <p:txBody>
          <a:bodyPr/>
          <a:lstStyle/>
          <a:p>
            <a:pPr marL="228600" indent="-228240">
              <a:lnSpc>
                <a:spcPct val="100000"/>
              </a:lnSpc>
              <a:spcBef>
                <a:spcPts val="1001"/>
              </a:spcBef>
              <a:buClr>
                <a:srgbClr val="000000"/>
              </a:buClr>
              <a:buFont typeface="Arial"/>
              <a:buChar char="•"/>
            </a:pPr>
            <a:r>
              <a:rPr lang="pt-BR" sz="2800" b="0" strike="noStrike" spc="-1">
                <a:solidFill>
                  <a:srgbClr val="000000"/>
                </a:solidFill>
                <a:uFill>
                  <a:solidFill>
                    <a:srgbClr val="FFFFFF"/>
                  </a:solidFill>
                </a:uFill>
                <a:latin typeface="Calibri"/>
              </a:rPr>
              <a:t>Clique para editar os estilos de texto Mestres</a:t>
            </a:r>
          </a:p>
          <a:p>
            <a:pPr marL="685800" lvl="1" indent="-228240">
              <a:lnSpc>
                <a:spcPct val="100000"/>
              </a:lnSpc>
              <a:spcBef>
                <a:spcPts val="499"/>
              </a:spcBef>
              <a:buClr>
                <a:srgbClr val="000000"/>
              </a:buClr>
              <a:buFont typeface="Arial"/>
              <a:buChar char="•"/>
            </a:pPr>
            <a:r>
              <a:rPr lang="pt-BR" sz="2400" b="0" strike="noStrike" spc="-1">
                <a:solidFill>
                  <a:srgbClr val="000000"/>
                </a:solidFill>
                <a:uFill>
                  <a:solidFill>
                    <a:srgbClr val="FFFFFF"/>
                  </a:solidFill>
                </a:uFill>
                <a:latin typeface="Calibri"/>
              </a:rPr>
              <a:t>Segundo nível</a:t>
            </a:r>
          </a:p>
          <a:p>
            <a:pPr marL="1143000" lvl="2" indent="-228240">
              <a:lnSpc>
                <a:spcPct val="100000"/>
              </a:lnSpc>
              <a:spcBef>
                <a:spcPts val="499"/>
              </a:spcBef>
              <a:buClr>
                <a:srgbClr val="000000"/>
              </a:buClr>
              <a:buFont typeface="Arial"/>
              <a:buChar char="•"/>
            </a:pPr>
            <a:r>
              <a:rPr lang="pt-BR" sz="2000" b="0" strike="noStrike" spc="-1">
                <a:solidFill>
                  <a:srgbClr val="000000"/>
                </a:solidFill>
                <a:uFill>
                  <a:solidFill>
                    <a:srgbClr val="FFFFFF"/>
                  </a:solidFill>
                </a:uFill>
                <a:latin typeface="Calibri"/>
              </a:rPr>
              <a:t>Terceiro nível</a:t>
            </a:r>
          </a:p>
          <a:p>
            <a:pPr marL="1600200" lvl="3" indent="-228240">
              <a:lnSpc>
                <a:spcPct val="100000"/>
              </a:lnSpc>
              <a:spcBef>
                <a:spcPts val="499"/>
              </a:spcBef>
              <a:buClr>
                <a:srgbClr val="000000"/>
              </a:buClr>
              <a:buFont typeface="Arial"/>
              <a:buChar char="•"/>
            </a:pPr>
            <a:r>
              <a:rPr lang="pt-BR" sz="1800" b="0" strike="noStrike" spc="-1">
                <a:solidFill>
                  <a:srgbClr val="000000"/>
                </a:solidFill>
                <a:uFill>
                  <a:solidFill>
                    <a:srgbClr val="FFFFFF"/>
                  </a:solidFill>
                </a:uFill>
                <a:latin typeface="Calibri"/>
              </a:rPr>
              <a:t>Quarto nível</a:t>
            </a:r>
          </a:p>
          <a:p>
            <a:pPr marL="2057400" lvl="4" indent="-228240">
              <a:lnSpc>
                <a:spcPct val="100000"/>
              </a:lnSpc>
              <a:spcBef>
                <a:spcPts val="499"/>
              </a:spcBef>
              <a:buClr>
                <a:srgbClr val="000000"/>
              </a:buClr>
              <a:buFont typeface="Arial"/>
              <a:buChar char="•"/>
            </a:pPr>
            <a:r>
              <a:rPr lang="pt-BR" sz="1800" b="0" strike="noStrike" spc="-1">
                <a:solidFill>
                  <a:srgbClr val="000000"/>
                </a:solidFill>
                <a:uFill>
                  <a:solidFill>
                    <a:srgbClr val="FFFFFF"/>
                  </a:solidFill>
                </a:uFill>
                <a:latin typeface="Calibri"/>
              </a:rPr>
              <a:t>Quinto nível</a:t>
            </a:r>
          </a:p>
        </p:txBody>
      </p:sp>
      <p:sp>
        <p:nvSpPr>
          <p:cNvPr id="49" name="PlaceHolder 3"/>
          <p:cNvSpPr>
            <a:spLocks noGrp="1"/>
          </p:cNvSpPr>
          <p:nvPr>
            <p:ph type="dt"/>
          </p:nvPr>
        </p:nvSpPr>
        <p:spPr>
          <a:xfrm>
            <a:off x="838080" y="6356520"/>
            <a:ext cx="2742840" cy="364680"/>
          </a:xfrm>
          <a:prstGeom prst="rect">
            <a:avLst/>
          </a:prstGeom>
        </p:spPr>
        <p:txBody>
          <a:bodyPr lIns="90000" tIns="45000" rIns="90000" bIns="45000"/>
          <a:lstStyle/>
          <a:p>
            <a:pPr>
              <a:lnSpc>
                <a:spcPct val="100000"/>
              </a:lnSpc>
            </a:pPr>
            <a:fld id="{48248763-825C-4017-92BC-E21C8A0DC5A4}" type="datetime">
              <a:rPr lang="pt-BR" sz="1800" b="0" strike="noStrike" spc="-1">
                <a:solidFill>
                  <a:srgbClr val="000000"/>
                </a:solidFill>
                <a:uFill>
                  <a:solidFill>
                    <a:srgbClr val="FFFFFF"/>
                  </a:solidFill>
                </a:uFill>
                <a:latin typeface="Calibri"/>
              </a:rPr>
              <a:t>16/07/2019</a:t>
            </a:fld>
            <a:endParaRPr lang="pt-BR" sz="1800" b="0" strike="noStrike" spc="-1">
              <a:solidFill>
                <a:srgbClr val="000000"/>
              </a:solidFill>
              <a:uFill>
                <a:solidFill>
                  <a:srgbClr val="FFFFFF"/>
                </a:solidFill>
              </a:uFill>
              <a:latin typeface="Times New Roman"/>
            </a:endParaRPr>
          </a:p>
        </p:txBody>
      </p:sp>
      <p:sp>
        <p:nvSpPr>
          <p:cNvPr id="50" name="PlaceHolder 4"/>
          <p:cNvSpPr>
            <a:spLocks noGrp="1"/>
          </p:cNvSpPr>
          <p:nvPr>
            <p:ph type="ftr"/>
          </p:nvPr>
        </p:nvSpPr>
        <p:spPr>
          <a:xfrm>
            <a:off x="4038480" y="6356520"/>
            <a:ext cx="4114440" cy="364680"/>
          </a:xfrm>
          <a:prstGeom prst="rect">
            <a:avLst/>
          </a:prstGeom>
        </p:spPr>
        <p:txBody>
          <a:bodyPr anchor="ctr"/>
          <a:lstStyle/>
          <a:p>
            <a:endParaRPr lang="pt-BR" sz="2400" b="0" strike="noStrike" spc="-1">
              <a:solidFill>
                <a:srgbClr val="000000"/>
              </a:solidFill>
              <a:uFill>
                <a:solidFill>
                  <a:srgbClr val="FFFFFF"/>
                </a:solidFill>
              </a:uFill>
              <a:latin typeface="Times New Roman"/>
            </a:endParaRPr>
          </a:p>
        </p:txBody>
      </p:sp>
      <p:sp>
        <p:nvSpPr>
          <p:cNvPr id="51" name="PlaceHolder 5"/>
          <p:cNvSpPr>
            <a:spLocks noGrp="1"/>
          </p:cNvSpPr>
          <p:nvPr>
            <p:ph type="sldNum"/>
          </p:nvPr>
        </p:nvSpPr>
        <p:spPr>
          <a:xfrm>
            <a:off x="8610480" y="6356520"/>
            <a:ext cx="2742840" cy="364680"/>
          </a:xfrm>
          <a:prstGeom prst="rect">
            <a:avLst/>
          </a:prstGeom>
        </p:spPr>
        <p:txBody>
          <a:bodyPr lIns="90000" tIns="45000" rIns="90000" bIns="45000"/>
          <a:lstStyle/>
          <a:p>
            <a:pPr>
              <a:lnSpc>
                <a:spcPct val="100000"/>
              </a:lnSpc>
            </a:pPr>
            <a:fld id="{0B628B5D-91E7-436F-BDA5-AF2592EFB284}" type="slidenum">
              <a:rPr lang="pt-BR" sz="1800" b="0" strike="noStrike" spc="-1">
                <a:solidFill>
                  <a:srgbClr val="000000"/>
                </a:solidFill>
                <a:uFill>
                  <a:solidFill>
                    <a:srgbClr val="FFFFFF"/>
                  </a:solidFill>
                </a:uFill>
                <a:latin typeface="Calibri"/>
              </a:rPr>
              <a:t>‹nº›</a:t>
            </a:fld>
            <a:endParaRPr lang="pt-BR" sz="18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hyperlink" Target="http://legislacao.planalto.gov.br/legisla/legislacao.nsf/Viw_Identificacao/DEC%209.412-2018?OpenDocument" TargetMode="Externa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hyperlink" Target="https://www.licitacao.net/legislacao_detalhes.asp?id=101" TargetMode="Externa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1440000" y="3372840"/>
            <a:ext cx="9143640" cy="2387160"/>
          </a:xfrm>
          <a:prstGeom prst="rect">
            <a:avLst/>
          </a:prstGeom>
          <a:noFill/>
          <a:ln>
            <a:noFill/>
          </a:ln>
        </p:spPr>
        <p:txBody>
          <a:bodyPr anchor="ctr">
            <a:normAutofit/>
          </a:bodyPr>
          <a:lstStyle/>
          <a:p>
            <a:pPr algn="ctr"/>
            <a:r>
              <a:rPr lang="pt-BR" sz="3200" b="1" spc="-1" dirty="0" smtClean="0">
                <a:solidFill>
                  <a:srgbClr val="0000A8"/>
                </a:solidFill>
                <a:uFill>
                  <a:solidFill>
                    <a:srgbClr val="FFFFFF"/>
                  </a:solidFill>
                </a:uFill>
                <a:latin typeface="Arial"/>
              </a:rPr>
              <a:t>NOÇÕES BÁSICAS DE </a:t>
            </a:r>
            <a:r>
              <a:rPr lang="pt-BR" sz="3200" b="1" spc="-1" dirty="0" smtClean="0">
                <a:solidFill>
                  <a:srgbClr val="0000A8"/>
                </a:solidFill>
                <a:uFill>
                  <a:solidFill>
                    <a:srgbClr val="FFFFFF"/>
                  </a:solidFill>
                </a:uFill>
                <a:latin typeface="Arial"/>
              </a:rPr>
              <a:t>LICITAÇÕES E CONTRATOS ADMINISTRATIVOS</a:t>
            </a:r>
          </a:p>
          <a:p>
            <a:pPr algn="ctr"/>
            <a:r>
              <a:rPr lang="pt-BR" sz="3200" b="1" spc="-1" dirty="0" smtClean="0">
                <a:solidFill>
                  <a:srgbClr val="0000A8"/>
                </a:solidFill>
                <a:uFill>
                  <a:solidFill>
                    <a:srgbClr val="FFFFFF"/>
                  </a:solidFill>
                </a:uFill>
                <a:latin typeface="Arial"/>
              </a:rPr>
              <a:t>AULA 01</a:t>
            </a:r>
            <a:endParaRPr lang="pt-BR" sz="3200" b="1" spc="-1" dirty="0" smtClean="0">
              <a:solidFill>
                <a:srgbClr val="0000A8"/>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a:t>
            </a:r>
            <a:r>
              <a:rPr lang="pt-BR" sz="2600" spc="-1" dirty="0" smtClean="0">
                <a:solidFill>
                  <a:srgbClr val="000000"/>
                </a:solidFill>
                <a:uFill>
                  <a:solidFill>
                    <a:srgbClr val="FFFFFF"/>
                  </a:solidFill>
                </a:uFill>
              </a:rPr>
              <a:t>Rodrigues</a:t>
            </a:r>
            <a:endParaRPr lang="pt-BR" sz="2600" spc="-1" dirty="0">
              <a:solidFill>
                <a:srgbClr val="000000"/>
              </a:solidFill>
              <a:uFill>
                <a:solidFill>
                  <a:srgbClr val="FFFFFF"/>
                </a:solidFill>
              </a:uFill>
            </a:endParaRPr>
          </a:p>
        </p:txBody>
      </p:sp>
      <p:sp>
        <p:nvSpPr>
          <p:cNvPr id="110" name="TextShape 2"/>
          <p:cNvSpPr txBox="1"/>
          <p:nvPr/>
        </p:nvSpPr>
        <p:spPr>
          <a:xfrm>
            <a:off x="218520" y="1371600"/>
            <a:ext cx="1153044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11" name="TextShape 3"/>
          <p:cNvSpPr txBox="1"/>
          <p:nvPr/>
        </p:nvSpPr>
        <p:spPr>
          <a:xfrm>
            <a:off x="144000" y="1193040"/>
            <a:ext cx="11803680" cy="5134680"/>
          </a:xfrm>
          <a:prstGeom prst="rect">
            <a:avLst/>
          </a:prstGeom>
          <a:noFill/>
          <a:ln>
            <a:noFill/>
          </a:ln>
        </p:spPr>
        <p:txBody>
          <a:bodyPr lIns="90000" tIns="45000" rIns="90000" bIns="45000"/>
          <a:lstStyle/>
          <a:p>
            <a:pPr algn="ctr"/>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SIGILO DAS PROPOSTAS</a:t>
            </a:r>
          </a:p>
          <a:p>
            <a:pPr algn="ctr"/>
            <a:endParaRPr lang="pt-BR" sz="2800"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As propostas apresentadas pelos licitantes são sigilosas até a data da abertura dos envelopes, a ser feita em conjunto por todos os concorrentes, em sessão pública. Até este momento, previamente determinado pelo edital, um licitante não pode saber da proposta do outro, pois a violação do sigilo da proposta representa improbidade administrativa  e crime definido na própria Lei de Licitações.</a:t>
            </a:r>
          </a:p>
          <a:p>
            <a:pPr algn="just"/>
            <a:endPar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2800" b="1" spc="-1" dirty="0" smtClean="0">
                <a:solidFill>
                  <a:srgbClr val="000000"/>
                </a:solidFill>
                <a:uFill>
                  <a:solidFill>
                    <a:srgbClr val="FFFFFF"/>
                  </a:solidFill>
                </a:uFill>
                <a:latin typeface="Calibri" panose="020F0502020204030204" pitchFamily="34" charset="0"/>
                <a:cs typeface="Calibri" panose="020F0502020204030204" pitchFamily="34" charset="0"/>
              </a:rPr>
              <a:t>Atenção: Não contradiz o princípio da publicidade que deve ser observado na realização de licitações públicas</a:t>
            </a:r>
            <a:r>
              <a:rPr lang="pt-BR" sz="2800" spc="-1" dirty="0" smtClean="0">
                <a:solidFill>
                  <a:srgbClr val="000000"/>
                </a:solidFill>
                <a:uFill>
                  <a:solidFill>
                    <a:srgbClr val="FFFFFF"/>
                  </a:solidFill>
                </a:uFill>
                <a:latin typeface="Calibri" panose="020F0502020204030204" pitchFamily="34" charset="0"/>
                <a:cs typeface="Calibri" panose="020F0502020204030204" pitchFamily="34" charset="0"/>
              </a:rPr>
              <a:t>.</a:t>
            </a:r>
            <a:endParaRPr lang="pt-BR" sz="2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Rodrigues</a:t>
            </a:r>
          </a:p>
        </p:txBody>
      </p:sp>
      <p:sp>
        <p:nvSpPr>
          <p:cNvPr id="113"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14" name="TextShape 3"/>
          <p:cNvSpPr txBox="1"/>
          <p:nvPr/>
        </p:nvSpPr>
        <p:spPr>
          <a:xfrm>
            <a:off x="216000" y="1299600"/>
            <a:ext cx="11443680" cy="5108400"/>
          </a:xfrm>
          <a:prstGeom prst="rect">
            <a:avLst/>
          </a:prstGeom>
          <a:noFill/>
          <a:ln>
            <a:noFill/>
          </a:ln>
        </p:spPr>
        <p:txBody>
          <a:bodyPr lIns="90000" tIns="45000" rIns="90000" bIns="45000"/>
          <a:lstStyle/>
          <a:p>
            <a:pPr marL="448200" algn="just"/>
            <a:endParaRPr lang="pt-BR" sz="1800" b="0" strike="noStrike" spc="-1" dirty="0">
              <a:solidFill>
                <a:srgbClr val="4D4C4C"/>
              </a:solidFill>
              <a:uFill>
                <a:solidFill>
                  <a:srgbClr val="FFFFFF"/>
                </a:solidFill>
              </a:uFill>
              <a:latin typeface="Arial"/>
            </a:endParaRPr>
          </a:p>
          <a:p>
            <a:pPr marL="448200" algn="just"/>
            <a:endParaRPr lang="pt-BR" sz="1800" b="0" strike="noStrike" spc="-1" dirty="0">
              <a:solidFill>
                <a:srgbClr val="4D4C4C"/>
              </a:solidFill>
              <a:uFill>
                <a:solidFill>
                  <a:srgbClr val="FFFFFF"/>
                </a:solidFill>
              </a:uFill>
              <a:latin typeface="Arial"/>
            </a:endParaRPr>
          </a:p>
          <a:p>
            <a:pPr marL="448200" algn="just"/>
            <a:endParaRPr lang="pt-BR" sz="1800" b="0" strike="noStrike" spc="-1" dirty="0">
              <a:solidFill>
                <a:srgbClr val="4D4C4C"/>
              </a:solidFill>
              <a:uFill>
                <a:solidFill>
                  <a:srgbClr val="FFFFFF"/>
                </a:solidFill>
              </a:uFill>
              <a:latin typeface="Arial"/>
            </a:endParaRPr>
          </a:p>
          <a:p>
            <a:pPr marL="448200" algn="ctr"/>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PROCEDIMENTO FORMAL</a:t>
            </a:r>
          </a:p>
          <a:p>
            <a:pPr marL="448200" algn="just"/>
            <a:endParaRPr lang="pt-BR" sz="2800" spc="-1" dirty="0">
              <a:solidFill>
                <a:srgbClr val="000000"/>
              </a:solidFill>
              <a:uFill>
                <a:solidFill>
                  <a:srgbClr val="FFFFFF"/>
                </a:solidFill>
              </a:uFill>
              <a:latin typeface="Calibri" panose="020F0502020204030204" pitchFamily="34" charset="0"/>
              <a:cs typeface="Calibri" panose="020F0502020204030204" pitchFamily="34" charset="0"/>
            </a:endParaRPr>
          </a:p>
          <a:p>
            <a:pPr marL="448200" algn="just"/>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O texto da lei estipula que o administrador não pode criar uma nova modalidade licitatória ou combinar duas ou mais modalidades já existentes. A Administração deve obedecer a todas as fases da licitação, sendo vedado que uma das fases não seja realizada, ou seja, o procedimento deve seguir, absolutamente, a previsão legal.</a:t>
            </a:r>
            <a:endParaRPr lang="pt-BR" sz="2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marL="896760" algn="just"/>
            <a:endParaRPr lang="pt-BR"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a:t>
            </a:r>
            <a:r>
              <a:rPr lang="pt-BR" sz="2600" spc="-1" dirty="0" smtClean="0">
                <a:solidFill>
                  <a:srgbClr val="000000"/>
                </a:solidFill>
                <a:uFill>
                  <a:solidFill>
                    <a:srgbClr val="FFFFFF"/>
                  </a:solidFill>
                </a:uFill>
              </a:rPr>
              <a:t>Rodrigues</a:t>
            </a:r>
            <a:endParaRPr lang="pt-BR" sz="2600" spc="-1" dirty="0">
              <a:solidFill>
                <a:srgbClr val="000000"/>
              </a:solidFill>
              <a:uFill>
                <a:solidFill>
                  <a:srgbClr val="FFFFFF"/>
                </a:solidFill>
              </a:uFill>
            </a:endParaRPr>
          </a:p>
        </p:txBody>
      </p:sp>
      <p:sp>
        <p:nvSpPr>
          <p:cNvPr id="116"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17" name="TextShape 3"/>
          <p:cNvSpPr txBox="1"/>
          <p:nvPr/>
        </p:nvSpPr>
        <p:spPr>
          <a:xfrm>
            <a:off x="432000" y="1332720"/>
            <a:ext cx="11155680" cy="5583960"/>
          </a:xfrm>
          <a:prstGeom prst="rect">
            <a:avLst/>
          </a:prstGeom>
          <a:noFill/>
          <a:ln>
            <a:noFill/>
          </a:ln>
        </p:spPr>
        <p:txBody>
          <a:bodyPr lIns="90000" tIns="45000" rIns="90000" bIns="45000"/>
          <a:lstStyle/>
          <a:p>
            <a:pPr marL="896760" algn="ctr"/>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EFICÁCIA ADMINISTRATIVA</a:t>
            </a:r>
          </a:p>
          <a:p>
            <a:pPr marL="896760" algn="just"/>
            <a:endParaRPr lang="pt-BR" sz="2800" spc="-1" dirty="0">
              <a:solidFill>
                <a:srgbClr val="000000"/>
              </a:solidFill>
              <a:uFill>
                <a:solidFill>
                  <a:srgbClr val="FFFFFF"/>
                </a:solidFill>
              </a:uFill>
              <a:latin typeface="Calibri" panose="020F0502020204030204" pitchFamily="34" charset="0"/>
              <a:cs typeface="Calibri" panose="020F0502020204030204" pitchFamily="34" charset="0"/>
            </a:endParaRPr>
          </a:p>
          <a:p>
            <a:pPr marL="896760" algn="just"/>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A atividade administrativa gera custos e, como os recursos públicos são escassos, é necessário que a sua utilização produza os melhores resultados econômicos possíveis à Administração Pública, tanto quantitativa quanto qualitativamente. O agente público tem o dever de gerenciar os recursos públicos onerando o menos possível à Administração.</a:t>
            </a:r>
            <a:endParaRPr lang="pt-BR" sz="2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a:t>
            </a:r>
            <a:r>
              <a:rPr lang="pt-BR" sz="2600" spc="-1" dirty="0" smtClean="0">
                <a:solidFill>
                  <a:srgbClr val="000000"/>
                </a:solidFill>
                <a:uFill>
                  <a:solidFill>
                    <a:srgbClr val="FFFFFF"/>
                  </a:solidFill>
                </a:uFill>
              </a:rPr>
              <a:t>Rodrigues</a:t>
            </a:r>
            <a:endParaRPr lang="pt-BR" sz="2600" spc="-1" dirty="0">
              <a:solidFill>
                <a:srgbClr val="000000"/>
              </a:solidFill>
              <a:uFill>
                <a:solidFill>
                  <a:srgbClr val="FFFFFF"/>
                </a:solidFill>
              </a:uFill>
            </a:endParaRPr>
          </a:p>
        </p:txBody>
      </p:sp>
      <p:sp>
        <p:nvSpPr>
          <p:cNvPr id="119"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20" name="TextShape 3"/>
          <p:cNvSpPr txBox="1"/>
          <p:nvPr/>
        </p:nvSpPr>
        <p:spPr>
          <a:xfrm>
            <a:off x="432000" y="1332720"/>
            <a:ext cx="11155680" cy="5583960"/>
          </a:xfrm>
          <a:prstGeom prst="rect">
            <a:avLst/>
          </a:prstGeom>
          <a:noFill/>
          <a:ln>
            <a:noFill/>
          </a:ln>
        </p:spPr>
        <p:txBody>
          <a:bodyPr lIns="90000" tIns="45000" rIns="90000" bIns="45000"/>
          <a:lstStyle/>
          <a:p>
            <a:pPr algn="just"/>
            <a:endParaRPr lang="pt-BR" sz="1800" b="0" strike="noStrike" spc="-1" dirty="0">
              <a:solidFill>
                <a:srgbClr val="000000"/>
              </a:solidFill>
              <a:uFill>
                <a:solidFill>
                  <a:srgbClr val="FFFFFF"/>
                </a:solidFill>
              </a:uFill>
              <a:latin typeface="Arial"/>
            </a:endParaRPr>
          </a:p>
          <a:p>
            <a:pPr algn="ctr"/>
            <a:r>
              <a:rPr lang="pt-BR" sz="2200" spc="-1" dirty="0" smtClean="0">
                <a:solidFill>
                  <a:srgbClr val="000000"/>
                </a:solidFill>
                <a:uFill>
                  <a:solidFill>
                    <a:srgbClr val="FFFFFF"/>
                  </a:solidFill>
                </a:uFill>
                <a:latin typeface="Arial"/>
              </a:rPr>
              <a:t>ISONOMIA</a:t>
            </a:r>
          </a:p>
          <a:p>
            <a:pPr algn="just"/>
            <a:endParaRPr lang="pt-BR" sz="20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2000" spc="-1" dirty="0" smtClean="0">
                <a:solidFill>
                  <a:srgbClr val="000000"/>
                </a:solidFill>
                <a:uFill>
                  <a:solidFill>
                    <a:srgbClr val="FFFFFF"/>
                  </a:solidFill>
                </a:uFill>
                <a:latin typeface="Calibri" panose="020F0502020204030204" pitchFamily="34" charset="0"/>
                <a:cs typeface="Calibri" panose="020F0502020204030204" pitchFamily="34" charset="0"/>
              </a:rPr>
              <a:t>Em seu aspecto material, isto significa tratar igualmente os iguais e oferecer tratamento desigual aos desiguais na medida de suas desigualdades. Neste sentido, o princípio visa a igualar juridicamente aqueles que são desiguais </a:t>
            </a:r>
            <a:r>
              <a:rPr lang="pt-BR" sz="2000" spc="-1" dirty="0" err="1" smtClean="0">
                <a:solidFill>
                  <a:srgbClr val="000000"/>
                </a:solidFill>
                <a:uFill>
                  <a:solidFill>
                    <a:srgbClr val="FFFFFF"/>
                  </a:solidFill>
                </a:uFill>
                <a:latin typeface="Calibri" panose="020F0502020204030204" pitchFamily="34" charset="0"/>
                <a:cs typeface="Calibri" panose="020F0502020204030204" pitchFamily="34" charset="0"/>
              </a:rPr>
              <a:t>faticamente</a:t>
            </a:r>
            <a:r>
              <a:rPr lang="pt-BR" sz="2000" spc="-1" dirty="0" smtClean="0">
                <a:solidFill>
                  <a:srgbClr val="000000"/>
                </a:solidFill>
                <a:uFill>
                  <a:solidFill>
                    <a:srgbClr val="FFFFFF"/>
                  </a:solidFill>
                </a:uFill>
                <a:latin typeface="Calibri" panose="020F0502020204030204" pitchFamily="34" charset="0"/>
                <a:cs typeface="Calibri" panose="020F0502020204030204" pitchFamily="34" charset="0"/>
              </a:rPr>
              <a:t>, formando o que se convencionou chamar de isonomia material.</a:t>
            </a:r>
          </a:p>
          <a:p>
            <a:pPr algn="just"/>
            <a:endParaRPr lang="pt-BR" sz="20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2000" spc="-1" dirty="0" smtClean="0">
                <a:solidFill>
                  <a:srgbClr val="000000"/>
                </a:solidFill>
                <a:uFill>
                  <a:solidFill>
                    <a:srgbClr val="FFFFFF"/>
                  </a:solidFill>
                </a:uFill>
                <a:latin typeface="Calibri" panose="020F0502020204030204" pitchFamily="34" charset="0"/>
                <a:cs typeface="Calibri" panose="020F0502020204030204" pitchFamily="34" charset="0"/>
              </a:rPr>
              <a:t>Está em conformidade com esse princípio o tratamento diferenciado para microempresas e empresas de pequeno porte pela Lei Complementar 123/06, bem como a possibilidade de criação de preferências para aquisição de produtos manufaturados ou serviços nacionais que obedeçam às normas técnicas brasileiras, nos moldes da própria Lei 8.666/93, conforme seu art. 3º, §§ 6º a 12.</a:t>
            </a:r>
          </a:p>
          <a:p>
            <a:pPr algn="just"/>
            <a:endParaRPr lang="pt-BR" sz="2000" spc="-1" dirty="0" smtClean="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20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Obs. É inconstitucional a lei estadual que estabeleça como condição de acesso à licitação pública, para aquisição de bens ou serviços, que a empresa licitante tenha a fábrica ou sede no Estado-membro. (ADI 3593PR 21.02.2008)</a:t>
            </a:r>
            <a:endParaRPr lang="pt-BR" sz="20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endParaRPr lang="pt-BR" sz="2200" b="0" strike="noStrike" spc="-1" dirty="0">
              <a:solidFill>
                <a:srgbClr val="000000"/>
              </a:solidFill>
              <a:uFill>
                <a:solidFill>
                  <a:srgbClr val="FFFFFF"/>
                </a:solidFill>
              </a:uFill>
              <a:latin typeface="Arial"/>
            </a:endParaRPr>
          </a:p>
          <a:p>
            <a:endParaRPr lang="pt-BR" sz="2200" b="0" strike="noStrike" spc="-1" dirty="0">
              <a:solidFill>
                <a:srgbClr val="000000"/>
              </a:solidFill>
              <a:uFill>
                <a:solidFill>
                  <a:srgbClr val="FFFFFF"/>
                </a:solidFill>
              </a:uFill>
              <a:latin typeface="Arial"/>
            </a:endParaRPr>
          </a:p>
          <a:p>
            <a:pPr marL="896760" algn="just"/>
            <a:endParaRPr lang="pt-BR" sz="22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a:t>
            </a:r>
            <a:r>
              <a:rPr lang="pt-BR" sz="2600" spc="-1" dirty="0" smtClean="0">
                <a:solidFill>
                  <a:srgbClr val="000000"/>
                </a:solidFill>
                <a:uFill>
                  <a:solidFill>
                    <a:srgbClr val="FFFFFF"/>
                  </a:solidFill>
                </a:uFill>
              </a:rPr>
              <a:t>Rodrigues</a:t>
            </a:r>
            <a:endParaRPr lang="pt-BR" sz="2600" spc="-1" dirty="0">
              <a:solidFill>
                <a:srgbClr val="000000"/>
              </a:solidFill>
              <a:uFill>
                <a:solidFill>
                  <a:srgbClr val="FFFFFF"/>
                </a:solidFill>
              </a:uFill>
            </a:endParaRPr>
          </a:p>
        </p:txBody>
      </p:sp>
      <p:sp>
        <p:nvSpPr>
          <p:cNvPr id="122"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23" name="TextShape 3"/>
          <p:cNvSpPr txBox="1"/>
          <p:nvPr/>
        </p:nvSpPr>
        <p:spPr>
          <a:xfrm>
            <a:off x="432000" y="1332720"/>
            <a:ext cx="11155680" cy="5583960"/>
          </a:xfrm>
          <a:prstGeom prst="rect">
            <a:avLst/>
          </a:prstGeom>
          <a:noFill/>
          <a:ln>
            <a:noFill/>
          </a:ln>
        </p:spPr>
        <p:txBody>
          <a:bodyPr lIns="90000" tIns="45000" rIns="90000" bIns="45000"/>
          <a:lstStyle/>
          <a:p>
            <a:pPr marL="896760" algn="ctr"/>
            <a:endParaRPr lang="pt-BR" sz="2000" b="0" strike="noStrike" spc="-1" dirty="0" smtClean="0">
              <a:solidFill>
                <a:srgbClr val="000000"/>
              </a:solidFill>
              <a:uFill>
                <a:solidFill>
                  <a:srgbClr val="FFFFFF"/>
                </a:solidFill>
              </a:uFill>
              <a:latin typeface="Arial"/>
            </a:endParaRPr>
          </a:p>
          <a:p>
            <a:pPr marL="896760" algn="ctr"/>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TIPOS DE LICITAÇÃO</a:t>
            </a:r>
          </a:p>
          <a:p>
            <a:pPr marL="896760" algn="ctr"/>
            <a:endParaRPr lang="pt-BR" sz="2800" spc="-1" dirty="0">
              <a:solidFill>
                <a:srgbClr val="000000"/>
              </a:solidFill>
              <a:uFill>
                <a:solidFill>
                  <a:srgbClr val="FFFFFF"/>
                </a:solidFill>
              </a:uFill>
              <a:latin typeface="Calibri" panose="020F0502020204030204" pitchFamily="34" charset="0"/>
              <a:cs typeface="Calibri" panose="020F0502020204030204" pitchFamily="34" charset="0"/>
            </a:endParaRPr>
          </a:p>
          <a:p>
            <a:pPr marL="896760" algn="just"/>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Menor Preço - </a:t>
            </a:r>
            <a:r>
              <a:rPr lang="pt-BR" sz="2800" dirty="0">
                <a:latin typeface="Calibri" panose="020F0502020204030204" pitchFamily="34" charset="0"/>
                <a:cs typeface="Calibri" panose="020F0502020204030204" pitchFamily="34" charset="0"/>
              </a:rPr>
              <a:t>A Administração é orientada a selecionar a proposta de melhor preço que </a:t>
            </a:r>
            <a:r>
              <a:rPr lang="pt-BR" sz="2800" dirty="0" smtClean="0">
                <a:latin typeface="Calibri" panose="020F0502020204030204" pitchFamily="34" charset="0"/>
                <a:cs typeface="Calibri" panose="020F0502020204030204" pitchFamily="34" charset="0"/>
              </a:rPr>
              <a:t>não </a:t>
            </a:r>
            <a:r>
              <a:rPr lang="pt-BR" sz="2800" dirty="0">
                <a:latin typeface="Calibri" panose="020F0502020204030204" pitchFamily="34" charset="0"/>
                <a:cs typeface="Calibri" panose="020F0502020204030204" pitchFamily="34" charset="0"/>
              </a:rPr>
              <a:t>pode ser confundido com o menor valor monetário, pois, existem hipóteses em que pagar o valor mais elevado </a:t>
            </a:r>
            <a:r>
              <a:rPr lang="pt-BR" sz="2800" dirty="0" smtClean="0">
                <a:latin typeface="Calibri" panose="020F0502020204030204" pitchFamily="34" charset="0"/>
                <a:cs typeface="Calibri" panose="020F0502020204030204" pitchFamily="34" charset="0"/>
              </a:rPr>
              <a:t>propiciará </a:t>
            </a:r>
            <a:r>
              <a:rPr lang="pt-BR" sz="2800" dirty="0">
                <a:latin typeface="Calibri" panose="020F0502020204030204" pitchFamily="34" charset="0"/>
                <a:cs typeface="Calibri" panose="020F0502020204030204" pitchFamily="34" charset="0"/>
              </a:rPr>
              <a:t>à Administração Pública vantagens maiores. </a:t>
            </a:r>
            <a:endParaRPr lang="pt-BR" sz="2800" dirty="0" smtClean="0">
              <a:latin typeface="Calibri" panose="020F0502020204030204" pitchFamily="34" charset="0"/>
              <a:cs typeface="Calibri" panose="020F0502020204030204" pitchFamily="34" charset="0"/>
            </a:endParaRPr>
          </a:p>
          <a:p>
            <a:pPr marL="896760" algn="just"/>
            <a:endParaRPr lang="pt-BR" sz="2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marL="896760" algn="just"/>
            <a:r>
              <a:rPr lang="pt-BR" sz="2800" spc="-1" dirty="0" smtClean="0">
                <a:solidFill>
                  <a:srgbClr val="000000"/>
                </a:solidFill>
                <a:uFill>
                  <a:solidFill>
                    <a:srgbClr val="FFFFFF"/>
                  </a:solidFill>
                </a:uFill>
                <a:latin typeface="Calibri" panose="020F0502020204030204" pitchFamily="34" charset="0"/>
                <a:cs typeface="Calibri" panose="020F0502020204030204" pitchFamily="34" charset="0"/>
              </a:rPr>
              <a:t>Atenção: </a:t>
            </a:r>
            <a:r>
              <a:rPr lang="pt-BR" sz="2800" dirty="0">
                <a:latin typeface="Calibri" panose="020F0502020204030204" pitchFamily="34" charset="0"/>
                <a:cs typeface="Calibri" panose="020F0502020204030204" pitchFamily="34" charset="0"/>
              </a:rPr>
              <a:t>Este tipo é utilizado quando o produto pretendido pela Administração não tiver nenhuma característica especial, ou quando as características especiais são definidas como </a:t>
            </a:r>
            <a:r>
              <a:rPr lang="pt-BR" sz="2800" dirty="0" smtClean="0">
                <a:latin typeface="Calibri" panose="020F0502020204030204" pitchFamily="34" charset="0"/>
                <a:cs typeface="Calibri" panose="020F0502020204030204" pitchFamily="34" charset="0"/>
              </a:rPr>
              <a:t>requisitos </a:t>
            </a:r>
            <a:r>
              <a:rPr lang="pt-BR" sz="2800" dirty="0">
                <a:latin typeface="Calibri" panose="020F0502020204030204" pitchFamily="34" charset="0"/>
                <a:cs typeface="Calibri" panose="020F0502020204030204" pitchFamily="34" charset="0"/>
              </a:rPr>
              <a:t>mínimos para contratação. </a:t>
            </a:r>
            <a:endParaRPr lang="pt-BR" sz="2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marL="896760" algn="just"/>
            <a:endParaRPr lang="pt-BR" sz="2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a:t>
            </a:r>
            <a:r>
              <a:rPr lang="pt-BR" sz="2600" spc="-1" dirty="0" smtClean="0">
                <a:solidFill>
                  <a:srgbClr val="000000"/>
                </a:solidFill>
                <a:uFill>
                  <a:solidFill>
                    <a:srgbClr val="FFFFFF"/>
                  </a:solidFill>
                </a:uFill>
              </a:rPr>
              <a:t>Rodrigues</a:t>
            </a:r>
            <a:endParaRPr lang="pt-BR" sz="2600" spc="-1" dirty="0">
              <a:solidFill>
                <a:srgbClr val="000000"/>
              </a:solidFill>
              <a:uFill>
                <a:solidFill>
                  <a:srgbClr val="FFFFFF"/>
                </a:solidFill>
              </a:uFill>
            </a:endParaRPr>
          </a:p>
        </p:txBody>
      </p:sp>
      <p:sp>
        <p:nvSpPr>
          <p:cNvPr id="125"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26" name="TextShape 3"/>
          <p:cNvSpPr txBox="1"/>
          <p:nvPr/>
        </p:nvSpPr>
        <p:spPr>
          <a:xfrm>
            <a:off x="432000" y="1332720"/>
            <a:ext cx="11155680" cy="5583960"/>
          </a:xfrm>
          <a:prstGeom prst="rect">
            <a:avLst/>
          </a:prstGeom>
          <a:noFill/>
          <a:ln>
            <a:noFill/>
          </a:ln>
        </p:spPr>
        <p:txBody>
          <a:bodyPr lIns="90000" tIns="45000" rIns="90000" bIns="45000"/>
          <a:lstStyle/>
          <a:p>
            <a:pPr algn="ctr"/>
            <a:r>
              <a:rPr lang="pt-BR" sz="20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MELHOR TÉCNICA</a:t>
            </a:r>
          </a:p>
          <a:p>
            <a:pPr algn="just"/>
            <a:endParaRPr lang="pt-BR"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dirty="0">
                <a:latin typeface="Calibri" panose="020F0502020204030204" pitchFamily="34" charset="0"/>
                <a:cs typeface="Calibri" panose="020F0502020204030204" pitchFamily="34" charset="0"/>
              </a:rPr>
              <a:t>Trata-se de </a:t>
            </a:r>
            <a:r>
              <a:rPr lang="pt-BR" dirty="0" smtClean="0">
                <a:latin typeface="Calibri" panose="020F0502020204030204" pitchFamily="34" charset="0"/>
                <a:cs typeface="Calibri" panose="020F0502020204030204" pitchFamily="34" charset="0"/>
              </a:rPr>
              <a:t>licitação </a:t>
            </a:r>
            <a:r>
              <a:rPr lang="pt-BR" dirty="0">
                <a:latin typeface="Calibri" panose="020F0502020204030204" pitchFamily="34" charset="0"/>
                <a:cs typeface="Calibri" panose="020F0502020204030204" pitchFamily="34" charset="0"/>
              </a:rPr>
              <a:t>que tem por critério de escolha a qualidade do produto a ser adquirida ou do serviço a ser prestado. </a:t>
            </a:r>
            <a:endParaRPr lang="pt-BR" dirty="0" smtClean="0">
              <a:latin typeface="Calibri" panose="020F0502020204030204" pitchFamily="34" charset="0"/>
              <a:cs typeface="Calibri" panose="020F0502020204030204" pitchFamily="34" charset="0"/>
            </a:endParaRPr>
          </a:p>
          <a:p>
            <a:pPr algn="just"/>
            <a:endParaRPr lang="pt-BR"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dirty="0">
                <a:latin typeface="Calibri" panose="020F0502020204030204" pitchFamily="34" charset="0"/>
                <a:cs typeface="Calibri" panose="020F0502020204030204" pitchFamily="34" charset="0"/>
              </a:rPr>
              <a:t>ATENÇÃO! Só poderá ser utilizado para serviços de natureza intelectual ou para serviços de informática. </a:t>
            </a:r>
            <a:endParaRPr lang="pt-BR" dirty="0" smtClean="0">
              <a:latin typeface="Calibri" panose="020F0502020204030204" pitchFamily="34" charset="0"/>
              <a:cs typeface="Calibri" panose="020F0502020204030204" pitchFamily="34" charset="0"/>
            </a:endParaRPr>
          </a:p>
          <a:p>
            <a:pPr algn="just"/>
            <a:endParaRPr lang="pt-BR"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r>
              <a:rPr lang="pt-BR" dirty="0">
                <a:latin typeface="Calibri" panose="020F0502020204030204" pitchFamily="34" charset="0"/>
                <a:cs typeface="Calibri" panose="020F0502020204030204" pitchFamily="34" charset="0"/>
              </a:rPr>
              <a:t>TÉCNICA E PREÇO</a:t>
            </a:r>
          </a:p>
          <a:p>
            <a:endParaRPr lang="pt-BR" dirty="0">
              <a:latin typeface="Calibri" panose="020F0502020204030204" pitchFamily="34" charset="0"/>
              <a:cs typeface="Calibri" panose="020F0502020204030204" pitchFamily="34" charset="0"/>
            </a:endParaRPr>
          </a:p>
          <a:p>
            <a:pPr algn="just"/>
            <a:r>
              <a:rPr lang="pt-BR" dirty="0">
                <a:latin typeface="Calibri" panose="020F0502020204030204" pitchFamily="34" charset="0"/>
                <a:cs typeface="Calibri" panose="020F0502020204030204" pitchFamily="34" charset="0"/>
              </a:rPr>
              <a:t>Nas licitações deste tipo, a escolha do vencedor será adequada, quando a variação de qualidade da prestação refletir na satisfação das necessidades do Estado. Sendo assim, será feita uma análise de preço bem como de qualidade do bem ou serviço a ser prestado pelo vencedor. </a:t>
            </a:r>
          </a:p>
          <a:p>
            <a:endParaRPr lang="pt-BR" spc="-1" dirty="0">
              <a:solidFill>
                <a:srgbClr val="000000"/>
              </a:solidFill>
              <a:uFill>
                <a:solidFill>
                  <a:srgbClr val="FFFFFF"/>
                </a:solidFill>
              </a:uFill>
              <a:latin typeface="Calibri" panose="020F0502020204030204" pitchFamily="34" charset="0"/>
              <a:cs typeface="Calibri" panose="020F0502020204030204" pitchFamily="34" charset="0"/>
            </a:endParaRPr>
          </a:p>
          <a:p>
            <a:r>
              <a:rPr lang="pt-BR" spc="-1" dirty="0">
                <a:solidFill>
                  <a:srgbClr val="000000"/>
                </a:solidFill>
                <a:uFill>
                  <a:solidFill>
                    <a:srgbClr val="FFFFFF"/>
                  </a:solidFill>
                </a:uFill>
                <a:latin typeface="Calibri" panose="020F0502020204030204" pitchFamily="34" charset="0"/>
                <a:cs typeface="Calibri" panose="020F0502020204030204" pitchFamily="34" charset="0"/>
              </a:rPr>
              <a:t>MAIOR LANCE</a:t>
            </a:r>
          </a:p>
          <a:p>
            <a:endParaRPr lang="pt-BR"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dirty="0">
                <a:latin typeface="Calibri" panose="020F0502020204030204" pitchFamily="34" charset="0"/>
                <a:cs typeface="Calibri" panose="020F0502020204030204" pitchFamily="34" charset="0"/>
              </a:rPr>
              <a:t>A licitação do tipo maior lance se verifica para alienação pela Administração Pública de bens e direitos, é apropriada para o leilão, que é modalidade licitatória que utiliza sempre como critério de escolha do vencedor o maior lance, igual ou superior ao valor da avaliação feita pelo ente público. </a:t>
            </a:r>
            <a:endParaRPr lang="pt-BR"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endParaRPr lang="pt-BR" sz="2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a:t>
            </a:r>
            <a:r>
              <a:rPr lang="pt-BR" sz="2600" spc="-1" dirty="0" smtClean="0">
                <a:solidFill>
                  <a:srgbClr val="000000"/>
                </a:solidFill>
                <a:uFill>
                  <a:solidFill>
                    <a:srgbClr val="FFFFFF"/>
                  </a:solidFill>
                </a:uFill>
              </a:rPr>
              <a:t>Rodrigues</a:t>
            </a:r>
            <a:endParaRPr lang="pt-BR" sz="2600" spc="-1" dirty="0">
              <a:solidFill>
                <a:srgbClr val="000000"/>
              </a:solidFill>
              <a:uFill>
                <a:solidFill>
                  <a:srgbClr val="FFFFFF"/>
                </a:solidFill>
              </a:uFill>
            </a:endParaRPr>
          </a:p>
        </p:txBody>
      </p:sp>
      <p:sp>
        <p:nvSpPr>
          <p:cNvPr id="131"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32" name="TextShape 3"/>
          <p:cNvSpPr txBox="1"/>
          <p:nvPr/>
        </p:nvSpPr>
        <p:spPr>
          <a:xfrm>
            <a:off x="432000" y="1346618"/>
            <a:ext cx="11155680" cy="5583960"/>
          </a:xfrm>
          <a:prstGeom prst="rect">
            <a:avLst/>
          </a:prstGeom>
          <a:noFill/>
          <a:ln>
            <a:noFill/>
          </a:ln>
        </p:spPr>
        <p:txBody>
          <a:bodyPr lIns="90000" tIns="45000" rIns="90000" bIns="45000"/>
          <a:lstStyle/>
          <a:p>
            <a:endParaRPr lang="pt-BR" sz="2000" b="0" strike="noStrike" spc="-1" dirty="0">
              <a:solidFill>
                <a:srgbClr val="000000"/>
              </a:solidFill>
              <a:uFill>
                <a:solidFill>
                  <a:srgbClr val="FFFFFF"/>
                </a:solidFill>
              </a:uFill>
              <a:latin typeface="Arial"/>
            </a:endParaRPr>
          </a:p>
          <a:p>
            <a:pPr algn="just">
              <a:buClr>
                <a:srgbClr val="000000"/>
              </a:buClr>
              <a:buSzPct val="45000"/>
            </a:pPr>
            <a:r>
              <a:rPr lang="pt-BR" sz="2000" dirty="0"/>
              <a:t>ATENÇÃO! A expressão Tipos de licitação não pode ser </a:t>
            </a:r>
            <a:r>
              <a:rPr lang="pt-BR" sz="2000" dirty="0" smtClean="0"/>
              <a:t>confundida </a:t>
            </a:r>
            <a:r>
              <a:rPr lang="pt-BR" sz="2000" dirty="0"/>
              <a:t>com a expressão </a:t>
            </a:r>
            <a:r>
              <a:rPr lang="pt-BR" sz="2000" dirty="0" smtClean="0"/>
              <a:t>Modalidades </a:t>
            </a:r>
            <a:r>
              <a:rPr lang="pt-BR" sz="2000" dirty="0"/>
              <a:t>de licitação porque esta se relaciona com a estrutura procedimental da licitação, enquanto os Tipos de licitação se vinculam ao critério de julgamento da licitação. </a:t>
            </a:r>
            <a:endParaRPr lang="pt-BR" sz="2000" dirty="0" smtClean="0"/>
          </a:p>
          <a:p>
            <a:pPr algn="just">
              <a:buClr>
                <a:srgbClr val="000000"/>
              </a:buClr>
              <a:buSzPct val="45000"/>
            </a:pPr>
            <a:endParaRPr lang="pt-BR" sz="2000" dirty="0"/>
          </a:p>
          <a:p>
            <a:pPr algn="just">
              <a:buClr>
                <a:srgbClr val="000000"/>
              </a:buClr>
              <a:buSzPct val="45000"/>
            </a:pPr>
            <a:r>
              <a:rPr lang="pt-BR" sz="2000" dirty="0" smtClean="0"/>
              <a:t>Nos </a:t>
            </a:r>
            <a:r>
              <a:rPr lang="pt-BR" sz="2000" dirty="0"/>
              <a:t>tipos melhor técnica e técnica e preço a seleção da proposta vencedora é feita por uma avaliação conjunta de atributos de qualidade e de preço. O Edital deve prever a apresentação de 2 </a:t>
            </a:r>
            <a:r>
              <a:rPr lang="pt-BR" sz="2000" dirty="0" smtClean="0"/>
              <a:t>(duas</a:t>
            </a:r>
            <a:r>
              <a:rPr lang="pt-BR" sz="2000" dirty="0"/>
              <a:t>) propostas (uma técnica e outra comercia!). </a:t>
            </a:r>
            <a:endParaRPr lang="pt-BR" sz="2000" dirty="0" smtClean="0"/>
          </a:p>
          <a:p>
            <a:pPr algn="just">
              <a:buClr>
                <a:srgbClr val="000000"/>
              </a:buClr>
              <a:buSzPct val="45000"/>
            </a:pPr>
            <a:endParaRPr lang="pt-BR" sz="2000" dirty="0"/>
          </a:p>
          <a:p>
            <a:pPr algn="just">
              <a:buClr>
                <a:srgbClr val="000000"/>
              </a:buClr>
              <a:buSzPct val="45000"/>
            </a:pPr>
            <a:r>
              <a:rPr lang="pt-BR" sz="2000" dirty="0" smtClean="0"/>
              <a:t>Definido </a:t>
            </a:r>
            <a:r>
              <a:rPr lang="pt-BR" sz="2000" dirty="0"/>
              <a:t>o critério de escolha do vencedor a ser utilizado no procedimento </a:t>
            </a:r>
            <a:r>
              <a:rPr lang="pt-BR" sz="2000" dirty="0" smtClean="0"/>
              <a:t>licitatório</a:t>
            </a:r>
            <a:r>
              <a:rPr lang="pt-BR" sz="2000" dirty="0"/>
              <a:t>, que deve estar estipulado no instrumento convocatório do certame, a Administração Pública não pode se valer de nenhum outro critério para </a:t>
            </a:r>
            <a:r>
              <a:rPr lang="pt-BR" sz="2000" dirty="0" smtClean="0"/>
              <a:t>selecionar </a:t>
            </a:r>
            <a:r>
              <a:rPr lang="pt-BR" sz="2000" dirty="0"/>
              <a:t>a proposta mais </a:t>
            </a:r>
            <a:r>
              <a:rPr lang="pt-BR" sz="2000" dirty="0" smtClean="0"/>
              <a:t>vantajosa</a:t>
            </a:r>
            <a:r>
              <a:rPr lang="pt-BR" sz="2000" dirty="0"/>
              <a:t>. </a:t>
            </a:r>
            <a:r>
              <a:rPr lang="pt-BR" sz="2000" b="0" strike="noStrike" spc="-1" dirty="0" smtClean="0">
                <a:solidFill>
                  <a:srgbClr val="000000"/>
                </a:solidFill>
                <a:uFill>
                  <a:solidFill>
                    <a:srgbClr val="FFFFFF"/>
                  </a:solidFill>
                </a:uFill>
                <a:latin typeface="Liberation Serif;Times New Roman"/>
                <a:ea typeface="Microsoft YaHei"/>
              </a:rPr>
              <a:t> </a:t>
            </a:r>
            <a:endParaRPr lang="pt-BR" sz="20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a:t>
            </a:r>
            <a:r>
              <a:rPr lang="pt-BR" sz="2600" spc="-1" dirty="0" smtClean="0">
                <a:solidFill>
                  <a:srgbClr val="000000"/>
                </a:solidFill>
                <a:uFill>
                  <a:solidFill>
                    <a:srgbClr val="FFFFFF"/>
                  </a:solidFill>
                </a:uFill>
              </a:rPr>
              <a:t>Rodrigues</a:t>
            </a:r>
            <a:endParaRPr lang="pt-BR" sz="2600" spc="-1" dirty="0">
              <a:solidFill>
                <a:srgbClr val="000000"/>
              </a:solidFill>
              <a:uFill>
                <a:solidFill>
                  <a:srgbClr val="FFFFFF"/>
                </a:solidFill>
              </a:uFill>
            </a:endParaRPr>
          </a:p>
        </p:txBody>
      </p:sp>
      <p:sp>
        <p:nvSpPr>
          <p:cNvPr id="134"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35" name="TextShape 3"/>
          <p:cNvSpPr txBox="1"/>
          <p:nvPr/>
        </p:nvSpPr>
        <p:spPr>
          <a:xfrm>
            <a:off x="432000" y="1332720"/>
            <a:ext cx="11155680" cy="5583960"/>
          </a:xfrm>
          <a:prstGeom prst="rect">
            <a:avLst/>
          </a:prstGeom>
          <a:noFill/>
          <a:ln>
            <a:noFill/>
          </a:ln>
        </p:spPr>
        <p:txBody>
          <a:bodyPr lIns="90000" tIns="45000" rIns="90000" bIns="45000"/>
          <a:lstStyle/>
          <a:p>
            <a:pPr algn="ctr"/>
            <a:r>
              <a:rPr lang="pt-BR" sz="2800" dirty="0" smtClean="0">
                <a:latin typeface="Calibri" panose="020F0502020204030204" pitchFamily="34" charset="0"/>
                <a:cs typeface="Calibri" panose="020F0502020204030204" pitchFamily="34" charset="0"/>
              </a:rPr>
              <a:t>QUEM DEVE LICITAR?</a:t>
            </a:r>
          </a:p>
          <a:p>
            <a:endParaRPr lang="pt-BR" sz="2800" dirty="0">
              <a:latin typeface="Calibri" panose="020F0502020204030204" pitchFamily="34" charset="0"/>
              <a:cs typeface="Calibri" panose="020F0502020204030204" pitchFamily="34" charset="0"/>
            </a:endParaRPr>
          </a:p>
          <a:p>
            <a:r>
              <a:rPr lang="pt-BR" sz="2800" dirty="0" smtClean="0">
                <a:latin typeface="Calibri" panose="020F0502020204030204" pitchFamily="34" charset="0"/>
                <a:cs typeface="Calibri" panose="020F0502020204030204" pitchFamily="34" charset="0"/>
              </a:rPr>
              <a:t>O </a:t>
            </a:r>
            <a:r>
              <a:rPr lang="pt-BR" sz="2800" dirty="0">
                <a:latin typeface="Calibri" panose="020F0502020204030204" pitchFamily="34" charset="0"/>
                <a:cs typeface="Calibri" panose="020F0502020204030204" pitchFamily="34" charset="0"/>
              </a:rPr>
              <a:t>art. 1", da Lei n. 8.556/93 estabelece a obrigatoriedade de </a:t>
            </a:r>
            <a:r>
              <a:rPr lang="pt-BR" sz="2800" dirty="0" smtClean="0">
                <a:latin typeface="Calibri" panose="020F0502020204030204" pitchFamily="34" charset="0"/>
                <a:cs typeface="Calibri" panose="020F0502020204030204" pitchFamily="34" charset="0"/>
              </a:rPr>
              <a:t>licitação </a:t>
            </a:r>
            <a:r>
              <a:rPr lang="pt-BR" sz="2800" dirty="0">
                <a:latin typeface="Calibri" panose="020F0502020204030204" pitchFamily="34" charset="0"/>
                <a:cs typeface="Calibri" panose="020F0502020204030204" pitchFamily="34" charset="0"/>
              </a:rPr>
              <a:t>para as contratações de todas as </a:t>
            </a:r>
            <a:r>
              <a:rPr lang="pt-BR" sz="2800" dirty="0" smtClean="0">
                <a:latin typeface="Calibri" panose="020F0502020204030204" pitchFamily="34" charset="0"/>
                <a:cs typeface="Calibri" panose="020F0502020204030204" pitchFamily="34" charset="0"/>
              </a:rPr>
              <a:t>entidades que </a:t>
            </a:r>
            <a:r>
              <a:rPr lang="pt-BR" sz="2800" dirty="0">
                <a:latin typeface="Calibri" panose="020F0502020204030204" pitchFamily="34" charset="0"/>
                <a:cs typeface="Calibri" panose="020F0502020204030204" pitchFamily="34" charset="0"/>
              </a:rPr>
              <a:t>recebam dinheiro público</a:t>
            </a:r>
            <a:r>
              <a:rPr lang="pt-BR" sz="2800" dirty="0" smtClean="0">
                <a:latin typeface="Calibri" panose="020F0502020204030204" pitchFamily="34" charset="0"/>
                <a:cs typeface="Calibri" panose="020F0502020204030204" pitchFamily="34" charset="0"/>
              </a:rPr>
              <a:t>.</a:t>
            </a:r>
          </a:p>
          <a:p>
            <a:endParaRPr lang="pt-BR" sz="2800" dirty="0">
              <a:latin typeface="Calibri" panose="020F0502020204030204" pitchFamily="34" charset="0"/>
              <a:cs typeface="Calibri" panose="020F0502020204030204" pitchFamily="34" charset="0"/>
            </a:endParaRPr>
          </a:p>
          <a:p>
            <a:r>
              <a:rPr lang="pt-BR" sz="2800" dirty="0">
                <a:latin typeface="Calibri" panose="020F0502020204030204" pitchFamily="34" charset="0"/>
                <a:cs typeface="Calibri" panose="020F0502020204030204" pitchFamily="34" charset="0"/>
              </a:rPr>
              <a:t>Os entes da Administração Direta - abrangendo a União, os Estados, os Municípios e o Distrito </a:t>
            </a:r>
            <a:r>
              <a:rPr lang="pt-BR" sz="2800" dirty="0" smtClean="0">
                <a:latin typeface="Calibri" panose="020F0502020204030204" pitchFamily="34" charset="0"/>
                <a:cs typeface="Calibri" panose="020F0502020204030204" pitchFamily="34" charset="0"/>
              </a:rPr>
              <a:t>Federal</a:t>
            </a:r>
            <a:endParaRPr lang="pt-BR" sz="2800" dirty="0">
              <a:latin typeface="Calibri" panose="020F0502020204030204" pitchFamily="34" charset="0"/>
              <a:cs typeface="Calibri" panose="020F0502020204030204" pitchFamily="34" charset="0"/>
            </a:endParaRPr>
          </a:p>
          <a:p>
            <a:endParaRPr lang="pt-BR" sz="2800" dirty="0" smtClean="0">
              <a:latin typeface="Calibri" panose="020F0502020204030204" pitchFamily="34" charset="0"/>
              <a:cs typeface="Calibri" panose="020F0502020204030204" pitchFamily="34" charset="0"/>
            </a:endParaRPr>
          </a:p>
          <a:p>
            <a:r>
              <a:rPr lang="pt-BR" sz="2800" dirty="0" smtClean="0">
                <a:latin typeface="Calibri" panose="020F0502020204030204" pitchFamily="34" charset="0"/>
                <a:cs typeface="Calibri" panose="020F0502020204030204" pitchFamily="34" charset="0"/>
              </a:rPr>
              <a:t>Os </a:t>
            </a:r>
            <a:r>
              <a:rPr lang="pt-BR" sz="2800" dirty="0">
                <a:latin typeface="Calibri" panose="020F0502020204030204" pitchFamily="34" charset="0"/>
                <a:cs typeface="Calibri" panose="020F0502020204030204" pitchFamily="34" charset="0"/>
              </a:rPr>
              <a:t>entes da Administração indireta - </a:t>
            </a:r>
            <a:r>
              <a:rPr lang="pt-BR" sz="2800" dirty="0" smtClean="0">
                <a:latin typeface="Calibri" panose="020F0502020204030204" pitchFamily="34" charset="0"/>
                <a:cs typeface="Calibri" panose="020F0502020204030204" pitchFamily="34" charset="0"/>
              </a:rPr>
              <a:t>Autarquias</a:t>
            </a:r>
            <a:r>
              <a:rPr lang="pt-BR" sz="2800" dirty="0">
                <a:latin typeface="Calibri" panose="020F0502020204030204" pitchFamily="34" charset="0"/>
                <a:cs typeface="Calibri" panose="020F0502020204030204" pitchFamily="34" charset="0"/>
              </a:rPr>
              <a:t>, Fundações, Empresas </a:t>
            </a:r>
            <a:r>
              <a:rPr lang="pt-BR" sz="2800" dirty="0" smtClean="0">
                <a:latin typeface="Calibri" panose="020F0502020204030204" pitchFamily="34" charset="0"/>
                <a:cs typeface="Calibri" panose="020F0502020204030204" pitchFamily="34" charset="0"/>
              </a:rPr>
              <a:t>públicas </a:t>
            </a:r>
            <a:r>
              <a:rPr lang="pt-BR" sz="2800" dirty="0">
                <a:latin typeface="Calibri" panose="020F0502020204030204" pitchFamily="34" charset="0"/>
                <a:cs typeface="Calibri" panose="020F0502020204030204" pitchFamily="34" charset="0"/>
              </a:rPr>
              <a:t>e Sociedades de Economia </a:t>
            </a:r>
            <a:r>
              <a:rPr lang="pt-BR" sz="2800" dirty="0" smtClean="0">
                <a:latin typeface="Calibri" panose="020F0502020204030204" pitchFamily="34" charset="0"/>
                <a:cs typeface="Calibri" panose="020F0502020204030204" pitchFamily="34" charset="0"/>
              </a:rPr>
              <a:t>Mista prestadoras </a:t>
            </a:r>
            <a:r>
              <a:rPr lang="pt-BR" sz="2800" dirty="0">
                <a:latin typeface="Calibri" panose="020F0502020204030204" pitchFamily="34" charset="0"/>
                <a:cs typeface="Calibri" panose="020F0502020204030204" pitchFamily="34" charset="0"/>
              </a:rPr>
              <a:t>de serviços públicos ou exploradoras de atividades econômicas.</a:t>
            </a:r>
            <a:endParaRPr lang="pt-BR" sz="2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Rodrigues</a:t>
            </a:r>
          </a:p>
        </p:txBody>
      </p:sp>
      <p:sp>
        <p:nvSpPr>
          <p:cNvPr id="137"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38" name="TextShape 3"/>
          <p:cNvSpPr txBox="1"/>
          <p:nvPr/>
        </p:nvSpPr>
        <p:spPr>
          <a:xfrm>
            <a:off x="432000" y="1332720"/>
            <a:ext cx="11155680" cy="5583960"/>
          </a:xfrm>
          <a:prstGeom prst="rect">
            <a:avLst/>
          </a:prstGeom>
          <a:noFill/>
          <a:ln>
            <a:noFill/>
          </a:ln>
        </p:spPr>
        <p:txBody>
          <a:bodyPr lIns="90000" tIns="45000" rIns="90000" bIns="45000"/>
          <a:lstStyle/>
          <a:p>
            <a:pPr algn="just"/>
            <a:r>
              <a:rPr lang="pt-BR" sz="2000" dirty="0"/>
              <a:t>ATENÇÃO! Quanto às Empresas Públicas e Sociedades de Economia Mista exploradoras de atividade econômica, o </a:t>
            </a:r>
            <a:r>
              <a:rPr lang="pt-BR" sz="2000" dirty="0" smtClean="0"/>
              <a:t>art. 173</a:t>
            </a:r>
            <a:r>
              <a:rPr lang="pt-BR" sz="2000" dirty="0"/>
              <a:t>, § </a:t>
            </a:r>
            <a:r>
              <a:rPr lang="pt-BR" sz="2000" i="1" dirty="0" smtClean="0"/>
              <a:t>1º</a:t>
            </a:r>
            <a:r>
              <a:rPr lang="pt-BR" sz="2000" dirty="0" smtClean="0"/>
              <a:t>, III, </a:t>
            </a:r>
            <a:r>
              <a:rPr lang="pt-BR" sz="2000" dirty="0"/>
              <a:t>da CF dispõe que </a:t>
            </a:r>
            <a:r>
              <a:rPr lang="pt-BR" sz="2000" i="1" dirty="0"/>
              <a:t>ê </a:t>
            </a:r>
            <a:r>
              <a:rPr lang="pt-BR" sz="2000" dirty="0"/>
              <a:t>possível a </a:t>
            </a:r>
            <a:r>
              <a:rPr lang="pt-BR" sz="2000" dirty="0" smtClean="0"/>
              <a:t>criação </a:t>
            </a:r>
            <a:r>
              <a:rPr lang="pt-BR" sz="2000" dirty="0"/>
              <a:t>de uma lei especifica para reger a licitação dessas empresas.</a:t>
            </a:r>
          </a:p>
          <a:p>
            <a:pPr algn="just"/>
            <a:endParaRPr lang="pt-BR" sz="2000" dirty="0" smtClean="0"/>
          </a:p>
          <a:p>
            <a:pPr algn="just"/>
            <a:r>
              <a:rPr lang="pt-BR" sz="2000" dirty="0" smtClean="0"/>
              <a:t>Ocorre </a:t>
            </a:r>
            <a:r>
              <a:rPr lang="pt-BR" sz="2000" dirty="0"/>
              <a:t>que, não tendo havido a edição de regime específico, lhes é aplicada a Lei 8.655/93, em sua </a:t>
            </a:r>
            <a:r>
              <a:rPr lang="pt-BR" sz="2000" dirty="0" smtClean="0"/>
              <a:t>integralidade, devendo </a:t>
            </a:r>
            <a:r>
              <a:rPr lang="pt-BR" sz="2000" dirty="0"/>
              <a:t>ser respeitado o art. 37, XXI, da Constituição Federal, independente da finalidade da empresa </a:t>
            </a:r>
            <a:r>
              <a:rPr lang="pt-BR" sz="2000" dirty="0" smtClean="0"/>
              <a:t>estatal. Contudo</a:t>
            </a:r>
            <a:r>
              <a:rPr lang="pt-BR" sz="2000" dirty="0"/>
              <a:t>, deve-se ressaltar a possibilidade da edição de regulamento para </a:t>
            </a:r>
            <a:r>
              <a:rPr lang="pt-BR" sz="2000" dirty="0" smtClean="0"/>
              <a:t>facilitar </a:t>
            </a:r>
            <a:r>
              <a:rPr lang="pt-BR" sz="2000" dirty="0"/>
              <a:t>e tornar mais simples o </a:t>
            </a:r>
            <a:r>
              <a:rPr lang="pt-BR" sz="2000" dirty="0" smtClean="0"/>
              <a:t>procedimento licitatório </a:t>
            </a:r>
            <a:r>
              <a:rPr lang="pt-BR" sz="2000" dirty="0"/>
              <a:t>dessas empresas (</a:t>
            </a:r>
            <a:r>
              <a:rPr lang="pt-BR" sz="2000" dirty="0" err="1"/>
              <a:t>art</a:t>
            </a:r>
            <a:r>
              <a:rPr lang="pt-BR" sz="2000" dirty="0"/>
              <a:t> 119 da Lei n. 8.666/93)</a:t>
            </a:r>
          </a:p>
          <a:p>
            <a:endParaRPr lang="pt-BR" sz="2000" dirty="0" smtClean="0"/>
          </a:p>
          <a:p>
            <a:pPr algn="just"/>
            <a:r>
              <a:rPr lang="pt-BR" sz="2000" dirty="0" smtClean="0"/>
              <a:t>O </a:t>
            </a:r>
            <a:r>
              <a:rPr lang="pt-BR" sz="2000" dirty="0"/>
              <a:t>TCU entende que, de fato, as empresas estatais precisam licitar, mas deve-se admitir exceção. Quando a </a:t>
            </a:r>
            <a:r>
              <a:rPr lang="pt-BR" sz="2000" dirty="0" smtClean="0"/>
              <a:t>empresa estatal </a:t>
            </a:r>
            <a:r>
              <a:rPr lang="pt-BR" sz="2000" dirty="0"/>
              <a:t>exploradora de atividade econômica </a:t>
            </a:r>
            <a:r>
              <a:rPr lang="pt-BR" sz="2000" dirty="0" smtClean="0"/>
              <a:t>lícita </a:t>
            </a:r>
            <a:r>
              <a:rPr lang="pt-BR" sz="2000" i="1" dirty="0"/>
              <a:t>para </a:t>
            </a:r>
            <a:r>
              <a:rPr lang="pt-BR" sz="2000" dirty="0"/>
              <a:t>contratações referentes à sua </a:t>
            </a:r>
            <a:r>
              <a:rPr lang="pt-BR" sz="2000" dirty="0" smtClean="0"/>
              <a:t>atividade fim</a:t>
            </a:r>
            <a:r>
              <a:rPr lang="pt-BR" sz="2000" dirty="0"/>
              <a:t>, está sendo </a:t>
            </a:r>
            <a:r>
              <a:rPr lang="pt-BR" sz="2000" dirty="0" smtClean="0"/>
              <a:t>impedida de </a:t>
            </a:r>
            <a:r>
              <a:rPr lang="pt-BR" sz="2000" dirty="0"/>
              <a:t>concorrer com igualdade no mercado. Isso porque a rapidez do mercado não se coaduna com a </a:t>
            </a:r>
            <a:r>
              <a:rPr lang="pt-BR" sz="2000" dirty="0" smtClean="0"/>
              <a:t>burocracia da </a:t>
            </a:r>
            <a:r>
              <a:rPr lang="pt-BR" sz="2000" dirty="0"/>
              <a:t>licitação e a realização de procedimento licitatório_ Nestes casos, iria de encontro ao interesse </a:t>
            </a:r>
            <a:r>
              <a:rPr lang="pt-BR" sz="2000" dirty="0" smtClean="0"/>
              <a:t>público</a:t>
            </a:r>
            <a:r>
              <a:rPr lang="pt-BR" sz="2000" dirty="0"/>
              <a:t>. </a:t>
            </a:r>
            <a:r>
              <a:rPr lang="pt-BR" sz="2000" dirty="0" smtClean="0"/>
              <a:t>Assim, o </a:t>
            </a:r>
            <a:r>
              <a:rPr lang="pt-BR" sz="2000" dirty="0"/>
              <a:t>Tribunal entende que não precisam </a:t>
            </a:r>
            <a:r>
              <a:rPr lang="pt-BR" sz="2000" dirty="0" smtClean="0"/>
              <a:t>realizar </a:t>
            </a:r>
            <a:r>
              <a:rPr lang="pt-BR" sz="2000" dirty="0"/>
              <a:t>procedimento </a:t>
            </a:r>
            <a:r>
              <a:rPr lang="pt-BR" sz="2000" dirty="0" smtClean="0"/>
              <a:t>licitatório</a:t>
            </a:r>
            <a:r>
              <a:rPr lang="pt-BR" sz="2000" dirty="0"/>
              <a:t>, por motivo de </a:t>
            </a:r>
            <a:r>
              <a:rPr lang="pt-BR" sz="2000" dirty="0" smtClean="0"/>
              <a:t>inexigibilidade</a:t>
            </a:r>
            <a:r>
              <a:rPr lang="pt-BR" sz="2000" dirty="0"/>
              <a:t>, uma vez </a:t>
            </a:r>
            <a:r>
              <a:rPr lang="pt-BR" sz="2000" dirty="0" smtClean="0"/>
              <a:t>que não </a:t>
            </a:r>
            <a:r>
              <a:rPr lang="pt-BR" sz="2000" dirty="0"/>
              <a:t>há interesse público na </a:t>
            </a:r>
            <a:r>
              <a:rPr lang="pt-BR" sz="2000" dirty="0" smtClean="0"/>
              <a:t>licitação.</a:t>
            </a:r>
          </a:p>
          <a:p>
            <a:endParaRPr lang="pt-BR" dirty="0"/>
          </a:p>
          <a:p>
            <a:endParaRPr lang="pt-BR" dirty="0" smtClean="0"/>
          </a:p>
          <a:p>
            <a:endParaRPr lang="pt-BR" dirty="0"/>
          </a:p>
          <a:p>
            <a:endParaRPr lang="pt-B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Rodrigues</a:t>
            </a:r>
            <a:endParaRPr lang="pt-BR" sz="2600" b="0" strike="noStrike" spc="-1" dirty="0">
              <a:solidFill>
                <a:srgbClr val="000000"/>
              </a:solidFill>
              <a:uFill>
                <a:solidFill>
                  <a:srgbClr val="FFFFFF"/>
                </a:solidFill>
              </a:uFill>
              <a:latin typeface="Arial"/>
            </a:endParaRPr>
          </a:p>
        </p:txBody>
      </p:sp>
      <p:sp>
        <p:nvSpPr>
          <p:cNvPr id="140"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41" name="TextShape 3"/>
          <p:cNvSpPr txBox="1"/>
          <p:nvPr/>
        </p:nvSpPr>
        <p:spPr>
          <a:xfrm>
            <a:off x="432000" y="1274040"/>
            <a:ext cx="11155680" cy="5583960"/>
          </a:xfrm>
          <a:prstGeom prst="rect">
            <a:avLst/>
          </a:prstGeom>
          <a:noFill/>
          <a:ln>
            <a:noFill/>
          </a:ln>
        </p:spPr>
        <p:txBody>
          <a:bodyPr lIns="90000" tIns="45000" rIns="90000" bIns="45000"/>
          <a:lstStyle/>
          <a:p>
            <a:pPr algn="ctr"/>
            <a:r>
              <a:rPr lang="pt-BR" sz="2400" spc="-1" dirty="0" smtClean="0">
                <a:solidFill>
                  <a:srgbClr val="000000"/>
                </a:solidFill>
                <a:uFill>
                  <a:solidFill>
                    <a:srgbClr val="FFFFFF"/>
                  </a:solidFill>
                </a:uFill>
                <a:latin typeface="Calibri" panose="020F0502020204030204" pitchFamily="34" charset="0"/>
                <a:cs typeface="Calibri" panose="020F0502020204030204" pitchFamily="34" charset="0"/>
              </a:rPr>
              <a:t>DAS COMISSÕES</a:t>
            </a:r>
          </a:p>
          <a:p>
            <a:pPr algn="just"/>
            <a:r>
              <a:rPr lang="pt-BR" sz="2400" dirty="0" smtClean="0">
                <a:latin typeface="Calibri" panose="020F0502020204030204" pitchFamily="34" charset="0"/>
                <a:cs typeface="Calibri" panose="020F0502020204030204" pitchFamily="34" charset="0"/>
              </a:rPr>
              <a:t>Esta </a:t>
            </a:r>
            <a:r>
              <a:rPr lang="pt-BR" sz="2400" dirty="0">
                <a:latin typeface="Calibri" panose="020F0502020204030204" pitchFamily="34" charset="0"/>
                <a:cs typeface="Calibri" panose="020F0502020204030204" pitchFamily="34" charset="0"/>
              </a:rPr>
              <a:t>é designada pela autoridade </a:t>
            </a:r>
            <a:r>
              <a:rPr lang="pt-BR" sz="2400" dirty="0" smtClean="0">
                <a:latin typeface="Calibri" panose="020F0502020204030204" pitchFamily="34" charset="0"/>
                <a:cs typeface="Calibri" panose="020F0502020204030204" pitchFamily="34" charset="0"/>
              </a:rPr>
              <a:t>máxima </a:t>
            </a:r>
            <a:r>
              <a:rPr lang="pt-BR" sz="2400" dirty="0">
                <a:latin typeface="Calibri" panose="020F0502020204030204" pitchFamily="34" charset="0"/>
                <a:cs typeface="Calibri" panose="020F0502020204030204" pitchFamily="34" charset="0"/>
              </a:rPr>
              <a:t>do órgão, por meio de um ato jurídico formalizado por decreto, </a:t>
            </a:r>
            <a:r>
              <a:rPr lang="pt-BR" sz="2400" dirty="0" smtClean="0">
                <a:latin typeface="Calibri" panose="020F0502020204030204" pitchFamily="34" charset="0"/>
                <a:cs typeface="Calibri" panose="020F0502020204030204" pitchFamily="34" charset="0"/>
              </a:rPr>
              <a:t>portaria resolução </a:t>
            </a:r>
            <a:r>
              <a:rPr lang="pt-BR" sz="2400" dirty="0">
                <a:latin typeface="Calibri" panose="020F0502020204030204" pitchFamily="34" charset="0"/>
                <a:cs typeface="Calibri" panose="020F0502020204030204" pitchFamily="34" charset="0"/>
              </a:rPr>
              <a:t>ou ato da diretoria, para realizar procedimento </a:t>
            </a:r>
            <a:r>
              <a:rPr lang="pt-BR" sz="2400" dirty="0" smtClean="0">
                <a:latin typeface="Calibri" panose="020F0502020204030204" pitchFamily="34" charset="0"/>
                <a:cs typeface="Calibri" panose="020F0502020204030204" pitchFamily="34" charset="0"/>
              </a:rPr>
              <a:t>licitatório, </a:t>
            </a:r>
            <a:r>
              <a:rPr lang="pt-BR" sz="2400" dirty="0">
                <a:latin typeface="Calibri" panose="020F0502020204030204" pitchFamily="34" charset="0"/>
                <a:cs typeface="Calibri" panose="020F0502020204030204" pitchFamily="34" charset="0"/>
              </a:rPr>
              <a:t>ficando a autoridade responsável pela </a:t>
            </a:r>
            <a:r>
              <a:rPr lang="pt-BR" sz="2400" dirty="0" smtClean="0">
                <a:latin typeface="Calibri" panose="020F0502020204030204" pitchFamily="34" charset="0"/>
                <a:cs typeface="Calibri" panose="020F0502020204030204" pitchFamily="34" charset="0"/>
              </a:rPr>
              <a:t>elaboração do </a:t>
            </a:r>
            <a:r>
              <a:rPr lang="pt-BR" sz="2400" dirty="0">
                <a:latin typeface="Calibri" panose="020F0502020204030204" pitchFamily="34" charset="0"/>
                <a:cs typeface="Calibri" panose="020F0502020204030204" pitchFamily="34" charset="0"/>
              </a:rPr>
              <a:t>edital e exposição de motivos da contratação.</a:t>
            </a:r>
          </a:p>
          <a:p>
            <a:pPr algn="just"/>
            <a:endParaRPr lang="pt-BR" sz="2400" dirty="0" smtClean="0">
              <a:latin typeface="Calibri" panose="020F0502020204030204" pitchFamily="34" charset="0"/>
              <a:cs typeface="Calibri" panose="020F0502020204030204" pitchFamily="34" charset="0"/>
            </a:endParaRPr>
          </a:p>
          <a:p>
            <a:pPr algn="just"/>
            <a:r>
              <a:rPr lang="pt-BR" sz="2400" dirty="0" smtClean="0">
                <a:latin typeface="Calibri" panose="020F0502020204030204" pitchFamily="34" charset="0"/>
                <a:cs typeface="Calibri" panose="020F0502020204030204" pitchFamily="34" charset="0"/>
              </a:rPr>
              <a:t>Em </a:t>
            </a:r>
            <a:r>
              <a:rPr lang="pt-BR" sz="2400" dirty="0">
                <a:latin typeface="Calibri" panose="020F0502020204030204" pitchFamily="34" charset="0"/>
                <a:cs typeface="Calibri" panose="020F0502020204030204" pitchFamily="34" charset="0"/>
              </a:rPr>
              <a:t>regra, a comissão licitante é composta por, </a:t>
            </a:r>
            <a:r>
              <a:rPr lang="pt-BR" sz="2400" dirty="0" smtClean="0">
                <a:latin typeface="Calibri" panose="020F0502020204030204" pitchFamily="34" charset="0"/>
                <a:cs typeface="Calibri" panose="020F0502020204030204" pitchFamily="34" charset="0"/>
              </a:rPr>
              <a:t>pelo </a:t>
            </a:r>
            <a:r>
              <a:rPr lang="pt-BR" sz="2400" dirty="0">
                <a:latin typeface="Calibri" panose="020F0502020204030204" pitchFamily="34" charset="0"/>
                <a:cs typeface="Calibri" panose="020F0502020204030204" pitchFamily="34" charset="0"/>
              </a:rPr>
              <a:t>menos, 3 (três) membros, sendo 2 (dois) deles </a:t>
            </a:r>
            <a:r>
              <a:rPr lang="pt-BR" sz="2400" dirty="0" smtClean="0">
                <a:latin typeface="Calibri" panose="020F0502020204030204" pitchFamily="34" charset="0"/>
                <a:cs typeface="Calibri" panose="020F0502020204030204" pitchFamily="34" charset="0"/>
              </a:rPr>
              <a:t>servidores públicos </a:t>
            </a:r>
            <a:r>
              <a:rPr lang="pt-BR" sz="2400" dirty="0">
                <a:latin typeface="Calibri" panose="020F0502020204030204" pitchFamily="34" charset="0"/>
                <a:cs typeface="Calibri" panose="020F0502020204030204" pitchFamily="34" charset="0"/>
              </a:rPr>
              <a:t>qualificados dos quadros permanentes do órgão responsável pela licitação, consoante disposto no </a:t>
            </a:r>
            <a:r>
              <a:rPr lang="pt-BR" sz="2400" dirty="0" smtClean="0">
                <a:latin typeface="Calibri" panose="020F0502020204030204" pitchFamily="34" charset="0"/>
                <a:cs typeface="Calibri" panose="020F0502020204030204" pitchFamily="34" charset="0"/>
              </a:rPr>
              <a:t>art</a:t>
            </a:r>
            <a:r>
              <a:rPr lang="pt-BR" sz="2400" dirty="0">
                <a:latin typeface="Calibri" panose="020F0502020204030204" pitchFamily="34" charset="0"/>
                <a:cs typeface="Calibri" panose="020F0502020204030204" pitchFamily="34" charset="0"/>
              </a:rPr>
              <a:t>.</a:t>
            </a:r>
            <a:r>
              <a:rPr lang="pt-BR" sz="2400" dirty="0" smtClean="0">
                <a:latin typeface="Calibri" panose="020F0502020204030204" pitchFamily="34" charset="0"/>
                <a:cs typeface="Calibri" panose="020F0502020204030204" pitchFamily="34" charset="0"/>
              </a:rPr>
              <a:t> 51 da </a:t>
            </a:r>
            <a:r>
              <a:rPr lang="pt-BR" sz="2400" dirty="0">
                <a:latin typeface="Calibri" panose="020F0502020204030204" pitchFamily="34" charset="0"/>
                <a:cs typeface="Calibri" panose="020F0502020204030204" pitchFamily="34" charset="0"/>
              </a:rPr>
              <a:t>Lei </a:t>
            </a:r>
            <a:r>
              <a:rPr lang="pt-BR" sz="2400" dirty="0" smtClean="0">
                <a:latin typeface="Calibri" panose="020F0502020204030204" pitchFamily="34" charset="0"/>
                <a:cs typeface="Calibri" panose="020F0502020204030204" pitchFamily="34" charset="0"/>
              </a:rPr>
              <a:t>8.666/93.</a:t>
            </a:r>
          </a:p>
          <a:p>
            <a:pPr algn="just"/>
            <a:endParaRPr lang="pt-BR" sz="24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2400" spc="-1" dirty="0" smtClean="0">
                <a:solidFill>
                  <a:srgbClr val="000000"/>
                </a:solidFill>
                <a:uFill>
                  <a:solidFill>
                    <a:srgbClr val="FFFFFF"/>
                  </a:solidFill>
                </a:uFill>
                <a:latin typeface="Calibri" panose="020F0502020204030204" pitchFamily="34" charset="0"/>
                <a:cs typeface="Calibri" panose="020F0502020204030204" pitchFamily="34" charset="0"/>
              </a:rPr>
              <a:t>Comissão Especial : É aquela designada para determinado certame licitatório.</a:t>
            </a:r>
          </a:p>
          <a:p>
            <a:pPr algn="just"/>
            <a:r>
              <a:rPr lang="pt-BR" sz="2400" spc="-1" dirty="0" smtClean="0">
                <a:solidFill>
                  <a:srgbClr val="000000"/>
                </a:solidFill>
                <a:uFill>
                  <a:solidFill>
                    <a:srgbClr val="FFFFFF"/>
                  </a:solidFill>
                </a:uFill>
                <a:latin typeface="Calibri" panose="020F0502020204030204" pitchFamily="34" charset="0"/>
                <a:cs typeface="Calibri" panose="020F0502020204030204" pitchFamily="34" charset="0"/>
              </a:rPr>
              <a:t>Comissão Permanente: </a:t>
            </a:r>
            <a:r>
              <a:rPr lang="pt-BR" sz="2400" dirty="0" smtClean="0">
                <a:latin typeface="Calibri" panose="020F0502020204030204" pitchFamily="34" charset="0"/>
                <a:cs typeface="Calibri" panose="020F0502020204030204" pitchFamily="34" charset="0"/>
              </a:rPr>
              <a:t>É </a:t>
            </a:r>
            <a:r>
              <a:rPr lang="pt-BR" sz="2400" dirty="0">
                <a:latin typeface="Calibri" panose="020F0502020204030204" pitchFamily="34" charset="0"/>
                <a:cs typeface="Calibri" panose="020F0502020204030204" pitchFamily="34" charset="0"/>
              </a:rPr>
              <a:t>a responsável por todas as licitações daquele órgão no período de sua investidura, </a:t>
            </a:r>
            <a:r>
              <a:rPr lang="pt-BR" sz="2400" dirty="0" smtClean="0">
                <a:latin typeface="Calibri" panose="020F0502020204030204" pitchFamily="34" charset="0"/>
                <a:cs typeface="Calibri" panose="020F0502020204030204" pitchFamily="34" charset="0"/>
              </a:rPr>
              <a:t>período esse </a:t>
            </a:r>
            <a:r>
              <a:rPr lang="pt-BR" sz="2400" dirty="0">
                <a:latin typeface="Calibri" panose="020F0502020204030204" pitchFamily="34" charset="0"/>
                <a:cs typeface="Calibri" panose="020F0502020204030204" pitchFamily="34" charset="0"/>
              </a:rPr>
              <a:t>que não pode ultrapassar um ano. Esta é mais frequente</a:t>
            </a:r>
            <a:r>
              <a:rPr lang="pt-BR" sz="2400" dirty="0" smtClean="0"/>
              <a:t>.</a:t>
            </a:r>
            <a:endParaRPr lang="pt-BR" sz="24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Rodrigues</a:t>
            </a:r>
          </a:p>
          <a:p>
            <a:pPr marL="216000" indent="-216000">
              <a:buClr>
                <a:srgbClr val="000000"/>
              </a:buClr>
              <a:buSzPct val="45000"/>
              <a:buFont typeface="Wingdings" charset="2"/>
              <a:buChar char=""/>
            </a:pPr>
            <a:endParaRPr lang="pt-BR" sz="2600" b="0" strike="noStrike" spc="-1" dirty="0">
              <a:solidFill>
                <a:srgbClr val="000000"/>
              </a:solidFill>
              <a:uFill>
                <a:solidFill>
                  <a:srgbClr val="FFFFFF"/>
                </a:solidFill>
              </a:uFill>
              <a:latin typeface="Arial"/>
            </a:endParaRPr>
          </a:p>
        </p:txBody>
      </p:sp>
      <p:sp>
        <p:nvSpPr>
          <p:cNvPr id="90" name="TextShape 2"/>
          <p:cNvSpPr txBox="1"/>
          <p:nvPr/>
        </p:nvSpPr>
        <p:spPr>
          <a:xfrm>
            <a:off x="218520" y="1371600"/>
            <a:ext cx="11530440" cy="4859280"/>
          </a:xfrm>
          <a:prstGeom prst="rect">
            <a:avLst/>
          </a:prstGeom>
          <a:noFill/>
          <a:ln>
            <a:noFill/>
          </a:ln>
        </p:spPr>
        <p:txBody>
          <a:bodyPr/>
          <a:lstStyle/>
          <a:p>
            <a:pPr marL="360">
              <a:lnSpc>
                <a:spcPct val="90000"/>
              </a:lnSpc>
              <a:spcBef>
                <a:spcPts val="1001"/>
              </a:spcBef>
              <a:buClr>
                <a:srgbClr val="000000"/>
              </a:buClr>
            </a:pPr>
            <a:r>
              <a:rPr lang="pt-BR" sz="2800" spc="-1" dirty="0" smtClean="0">
                <a:solidFill>
                  <a:srgbClr val="000000"/>
                </a:solidFill>
                <a:uFill>
                  <a:solidFill>
                    <a:srgbClr val="FFFFFF"/>
                  </a:solidFill>
                </a:uFill>
                <a:latin typeface="Calibri"/>
              </a:rPr>
              <a:t>CONCEITO GERAL</a:t>
            </a:r>
          </a:p>
          <a:p>
            <a:pPr marL="360">
              <a:lnSpc>
                <a:spcPct val="90000"/>
              </a:lnSpc>
              <a:spcBef>
                <a:spcPts val="1001"/>
              </a:spcBef>
              <a:buClr>
                <a:srgbClr val="000000"/>
              </a:buClr>
            </a:pPr>
            <a:endParaRPr lang="pt-BR" sz="2800" b="0" strike="noStrike" spc="-1" dirty="0">
              <a:solidFill>
                <a:srgbClr val="000000"/>
              </a:solidFill>
              <a:uFill>
                <a:solidFill>
                  <a:srgbClr val="FFFFFF"/>
                </a:solidFill>
              </a:uFill>
              <a:latin typeface="Calibri"/>
            </a:endParaRPr>
          </a:p>
          <a:p>
            <a:pPr marL="360">
              <a:lnSpc>
                <a:spcPct val="90000"/>
              </a:lnSpc>
              <a:spcBef>
                <a:spcPts val="1001"/>
              </a:spcBef>
              <a:buClr>
                <a:srgbClr val="000000"/>
              </a:buClr>
            </a:pPr>
            <a:r>
              <a:rPr lang="pt-BR" sz="2800" spc="-1" dirty="0" smtClean="0">
                <a:solidFill>
                  <a:srgbClr val="000000"/>
                </a:solidFill>
                <a:uFill>
                  <a:solidFill>
                    <a:srgbClr val="FFFFFF"/>
                  </a:solidFill>
                </a:uFill>
                <a:latin typeface="Calibri"/>
              </a:rPr>
              <a:t>Adotamos como conceito de licitação a definição do ilustre jurista Marçal </a:t>
            </a:r>
            <a:r>
              <a:rPr lang="pt-BR" sz="2800" spc="-1" dirty="0" err="1" smtClean="0">
                <a:solidFill>
                  <a:srgbClr val="000000"/>
                </a:solidFill>
                <a:uFill>
                  <a:solidFill>
                    <a:srgbClr val="FFFFFF"/>
                  </a:solidFill>
                </a:uFill>
                <a:latin typeface="Calibri"/>
              </a:rPr>
              <a:t>Justen</a:t>
            </a:r>
            <a:r>
              <a:rPr lang="pt-BR" sz="2800" spc="-1" dirty="0" smtClean="0">
                <a:solidFill>
                  <a:srgbClr val="000000"/>
                </a:solidFill>
                <a:uFill>
                  <a:solidFill>
                    <a:srgbClr val="FFFFFF"/>
                  </a:solidFill>
                </a:uFill>
                <a:latin typeface="Calibri"/>
              </a:rPr>
              <a:t> Filho que assim afirma: “ A licitação é um procedimento administrativo disciplinado por lei e por um ato administrativo prévio, que determina critérios objetivos de seleção de proposta da contratação mais vantajosa, com observância do princípio da isonomia, conduzido por um órgão dotado de competência específica.”</a:t>
            </a:r>
            <a:endParaRPr lang="pt-BR" sz="2400" b="0" strike="noStrike" spc="-1" dirty="0">
              <a:solidFill>
                <a:srgbClr val="000000"/>
              </a:solidFill>
              <a:uFill>
                <a:solidFill>
                  <a:srgbClr val="FFFFFF"/>
                </a:solidFill>
              </a:uFill>
              <a:latin typeface="Times New Roman"/>
            </a:endParaRPr>
          </a:p>
          <a:p>
            <a:endParaRPr lang="pt-BR" sz="2400" b="0" strike="noStrike" spc="-1" dirty="0">
              <a:solidFill>
                <a:srgbClr val="000000"/>
              </a:solidFill>
              <a:uFill>
                <a:solidFill>
                  <a:srgbClr val="FFFFFF"/>
                </a:solidFill>
              </a:uFill>
              <a:latin typeface="Times New Roman"/>
            </a:endParaRPr>
          </a:p>
          <a:p>
            <a:endParaRPr lang="pt-BR" sz="2400" b="0" strike="noStrike" spc="-1" dirty="0">
              <a:solidFill>
                <a:srgbClr val="000000"/>
              </a:solidFill>
              <a:uFill>
                <a:solidFill>
                  <a:srgbClr val="FFFFFF"/>
                </a:solidFill>
              </a:uFill>
              <a:latin typeface="Times New Roman"/>
            </a:endParaRPr>
          </a:p>
          <a:p>
            <a:endParaRPr lang="pt-BR" sz="2400" b="0" strike="noStrike" spc="-1" dirty="0">
              <a:solidFill>
                <a:srgbClr val="000000"/>
              </a:solidFill>
              <a:uFill>
                <a:solidFill>
                  <a:srgbClr val="FFFFFF"/>
                </a:solidFill>
              </a:uFill>
              <a:latin typeface="Times New Roman"/>
            </a:endParaRPr>
          </a:p>
          <a:p>
            <a:endParaRPr lang="pt-BR" sz="2400" b="0" strike="noStrike" spc="-1" dirty="0">
              <a:solidFill>
                <a:srgbClr val="000000"/>
              </a:solidFill>
              <a:uFill>
                <a:solidFill>
                  <a:srgbClr val="FFFFFF"/>
                </a:solidFill>
              </a:uFill>
              <a:latin typeface="Times New Roman"/>
            </a:endParaRPr>
          </a:p>
          <a:p>
            <a:endParaRPr lang="pt-BR" sz="2400" b="0" strike="noStrike" spc="-1" dirty="0">
              <a:solidFill>
                <a:srgbClr val="000000"/>
              </a:solidFill>
              <a:uFill>
                <a:solidFill>
                  <a:srgbClr val="FFFFFF"/>
                </a:solidFill>
              </a:uFill>
              <a:latin typeface="Times New Roman"/>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Rodrigues</a:t>
            </a:r>
            <a:endParaRPr lang="pt-BR" sz="2600" b="0" strike="noStrike" spc="-1" dirty="0">
              <a:solidFill>
                <a:srgbClr val="000000"/>
              </a:solidFill>
              <a:uFill>
                <a:solidFill>
                  <a:srgbClr val="FFFFFF"/>
                </a:solidFill>
              </a:uFill>
              <a:latin typeface="Arial"/>
            </a:endParaRPr>
          </a:p>
        </p:txBody>
      </p:sp>
      <p:sp>
        <p:nvSpPr>
          <p:cNvPr id="143"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44" name="TextShape 3"/>
          <p:cNvSpPr txBox="1"/>
          <p:nvPr/>
        </p:nvSpPr>
        <p:spPr>
          <a:xfrm>
            <a:off x="432000" y="1332720"/>
            <a:ext cx="11155680" cy="5583960"/>
          </a:xfrm>
          <a:prstGeom prst="rect">
            <a:avLst/>
          </a:prstGeom>
          <a:noFill/>
          <a:ln>
            <a:noFill/>
          </a:ln>
        </p:spPr>
        <p:txBody>
          <a:bodyPr lIns="90000" tIns="45000" rIns="90000" bIns="45000"/>
          <a:lstStyle/>
          <a:p>
            <a:pPr algn="just"/>
            <a:endParaRPr lang="pt-BR" sz="2400" b="1" dirty="0" smtClean="0">
              <a:latin typeface="Calibri" panose="020F0502020204030204" pitchFamily="34" charset="0"/>
              <a:cs typeface="Calibri" panose="020F0502020204030204" pitchFamily="34" charset="0"/>
            </a:endParaRPr>
          </a:p>
          <a:p>
            <a:pPr algn="just"/>
            <a:r>
              <a:rPr lang="pt-BR" sz="2400" b="1" dirty="0" smtClean="0">
                <a:latin typeface="Calibri" panose="020F0502020204030204" pitchFamily="34" charset="0"/>
                <a:cs typeface="Calibri" panose="020F0502020204030204" pitchFamily="34" charset="0"/>
              </a:rPr>
              <a:t>ATENÇÃO</a:t>
            </a:r>
            <a:r>
              <a:rPr lang="pt-BR" sz="2400" b="1" dirty="0">
                <a:latin typeface="Calibri" panose="020F0502020204030204" pitchFamily="34" charset="0"/>
                <a:cs typeface="Calibri" panose="020F0502020204030204" pitchFamily="34" charset="0"/>
              </a:rPr>
              <a:t>! </a:t>
            </a:r>
            <a:r>
              <a:rPr lang="pt-BR" sz="2400" dirty="0">
                <a:latin typeface="Calibri" panose="020F0502020204030204" pitchFamily="34" charset="0"/>
                <a:cs typeface="Calibri" panose="020F0502020204030204" pitchFamily="34" charset="0"/>
              </a:rPr>
              <a:t>A lei define que, após um ano, é vedada a recondução de todos os membros </a:t>
            </a:r>
            <a:r>
              <a:rPr lang="pt-BR" sz="2400" dirty="0" smtClean="0">
                <a:latin typeface="Calibri" panose="020F0502020204030204" pitchFamily="34" charset="0"/>
                <a:cs typeface="Calibri" panose="020F0502020204030204" pitchFamily="34" charset="0"/>
              </a:rPr>
              <a:t>da comissão </a:t>
            </a:r>
            <a:r>
              <a:rPr lang="pt-BR" sz="2400" dirty="0">
                <a:latin typeface="Calibri" panose="020F0502020204030204" pitchFamily="34" charset="0"/>
                <a:cs typeface="Calibri" panose="020F0502020204030204" pitchFamily="34" charset="0"/>
              </a:rPr>
              <a:t>licitante, para o período subsequente. Ou seja, depois de um ano, a comissão </a:t>
            </a:r>
            <a:r>
              <a:rPr lang="pt-BR" sz="2400" dirty="0" smtClean="0">
                <a:latin typeface="Calibri" panose="020F0502020204030204" pitchFamily="34" charset="0"/>
                <a:cs typeface="Calibri" panose="020F0502020204030204" pitchFamily="34" charset="0"/>
              </a:rPr>
              <a:t>deve ser </a:t>
            </a:r>
            <a:r>
              <a:rPr lang="pt-BR" sz="2400" dirty="0">
                <a:latin typeface="Calibri" panose="020F0502020204030204" pitchFamily="34" charset="0"/>
                <a:cs typeface="Calibri" panose="020F0502020204030204" pitchFamily="34" charset="0"/>
              </a:rPr>
              <a:t>alterada, ainda que com a modificação de um único membro.</a:t>
            </a:r>
          </a:p>
          <a:p>
            <a:pPr algn="just"/>
            <a:endParaRPr lang="pt-BR" sz="2400" dirty="0" smtClean="0">
              <a:latin typeface="Calibri" panose="020F0502020204030204" pitchFamily="34" charset="0"/>
              <a:cs typeface="Calibri" panose="020F0502020204030204" pitchFamily="34" charset="0"/>
            </a:endParaRPr>
          </a:p>
          <a:p>
            <a:pPr algn="just"/>
            <a:r>
              <a:rPr lang="pt-BR" sz="2400" dirty="0" smtClean="0">
                <a:latin typeface="Calibri" panose="020F0502020204030204" pitchFamily="34" charset="0"/>
                <a:cs typeface="Calibri" panose="020F0502020204030204" pitchFamily="34" charset="0"/>
              </a:rPr>
              <a:t>A </a:t>
            </a:r>
            <a:r>
              <a:rPr lang="pt-BR" sz="2400" dirty="0">
                <a:latin typeface="Calibri" panose="020F0502020204030204" pitchFamily="34" charset="0"/>
                <a:cs typeface="Calibri" panose="020F0502020204030204" pitchFamily="34" charset="0"/>
              </a:rPr>
              <a:t>fiscalização dos seus atos pode ocorrer por qualquer cidadão e também pela autoridade </a:t>
            </a:r>
            <a:r>
              <a:rPr lang="pt-BR" sz="2400" dirty="0" smtClean="0">
                <a:latin typeface="Calibri" panose="020F0502020204030204" pitchFamily="34" charset="0"/>
                <a:cs typeface="Calibri" panose="020F0502020204030204" pitchFamily="34" charset="0"/>
              </a:rPr>
              <a:t>que a </a:t>
            </a:r>
            <a:r>
              <a:rPr lang="pt-BR" sz="2400" dirty="0">
                <a:latin typeface="Calibri" panose="020F0502020204030204" pitchFamily="34" charset="0"/>
                <a:cs typeface="Calibri" panose="020F0502020204030204" pitchFamily="34" charset="0"/>
              </a:rPr>
              <a:t>nomeou ou pelos órgãos de controle interno e externo.</a:t>
            </a:r>
          </a:p>
          <a:p>
            <a:pPr algn="just"/>
            <a:endParaRPr lang="pt-BR" sz="2400" dirty="0" smtClean="0">
              <a:latin typeface="Calibri" panose="020F0502020204030204" pitchFamily="34" charset="0"/>
              <a:cs typeface="Calibri" panose="020F0502020204030204" pitchFamily="34" charset="0"/>
            </a:endParaRPr>
          </a:p>
          <a:p>
            <a:pPr algn="just"/>
            <a:r>
              <a:rPr lang="pt-BR" sz="2400" dirty="0" smtClean="0">
                <a:latin typeface="Calibri" panose="020F0502020204030204" pitchFamily="34" charset="0"/>
                <a:cs typeface="Calibri" panose="020F0502020204030204" pitchFamily="34" charset="0"/>
              </a:rPr>
              <a:t>Os </a:t>
            </a:r>
            <a:r>
              <a:rPr lang="pt-BR" sz="2400" dirty="0">
                <a:latin typeface="Calibri" panose="020F0502020204030204" pitchFamily="34" charset="0"/>
                <a:cs typeface="Calibri" panose="020F0502020204030204" pitchFamily="34" charset="0"/>
              </a:rPr>
              <a:t>membros respondem solidariamente pelos atos da comissão, ressalvado o caso daquele </a:t>
            </a:r>
            <a:r>
              <a:rPr lang="pt-BR" sz="2400" dirty="0" smtClean="0">
                <a:latin typeface="Calibri" panose="020F0502020204030204" pitchFamily="34" charset="0"/>
                <a:cs typeface="Calibri" panose="020F0502020204030204" pitchFamily="34" charset="0"/>
              </a:rPr>
              <a:t>que houver </a:t>
            </a:r>
            <a:r>
              <a:rPr lang="pt-BR" sz="2400" dirty="0">
                <a:latin typeface="Calibri" panose="020F0502020204030204" pitchFamily="34" charset="0"/>
                <a:cs typeface="Calibri" panose="020F0502020204030204" pitchFamily="34" charset="0"/>
              </a:rPr>
              <a:t>manifestado, fundamentadamente, sua posição divergente, </a:t>
            </a:r>
            <a:r>
              <a:rPr lang="pt-BR" sz="2400" dirty="0" smtClean="0">
                <a:latin typeface="Calibri" panose="020F0502020204030204" pitchFamily="34" charset="0"/>
                <a:cs typeface="Calibri" panose="020F0502020204030204" pitchFamily="34" charset="0"/>
              </a:rPr>
              <a:t>registrada </a:t>
            </a:r>
            <a:r>
              <a:rPr lang="pt-BR" sz="2400" dirty="0">
                <a:latin typeface="Calibri" panose="020F0502020204030204" pitchFamily="34" charset="0"/>
                <a:cs typeface="Calibri" panose="020F0502020204030204" pitchFamily="34" charset="0"/>
              </a:rPr>
              <a:t>em ata de </a:t>
            </a:r>
            <a:r>
              <a:rPr lang="pt-BR" sz="2400" dirty="0" smtClean="0">
                <a:latin typeface="Calibri" panose="020F0502020204030204" pitchFamily="34" charset="0"/>
                <a:cs typeface="Calibri" panose="020F0502020204030204" pitchFamily="34" charset="0"/>
              </a:rPr>
              <a:t>decisão.</a:t>
            </a:r>
            <a:endParaRPr lang="pt-BR" sz="2400"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endParaRPr lang="pt-BR" sz="24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Rodrigues</a:t>
            </a:r>
            <a:endParaRPr lang="pt-BR" sz="2600" b="0" strike="noStrike" spc="-1" dirty="0">
              <a:solidFill>
                <a:srgbClr val="000000"/>
              </a:solidFill>
              <a:uFill>
                <a:solidFill>
                  <a:srgbClr val="FFFFFF"/>
                </a:solidFill>
              </a:uFill>
              <a:latin typeface="Arial"/>
            </a:endParaRPr>
          </a:p>
        </p:txBody>
      </p:sp>
      <p:sp>
        <p:nvSpPr>
          <p:cNvPr id="146"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47" name="TextShape 3"/>
          <p:cNvSpPr txBox="1"/>
          <p:nvPr/>
        </p:nvSpPr>
        <p:spPr>
          <a:xfrm>
            <a:off x="432000" y="1332720"/>
            <a:ext cx="11155680" cy="5583960"/>
          </a:xfrm>
          <a:prstGeom prst="rect">
            <a:avLst/>
          </a:prstGeom>
          <a:noFill/>
          <a:ln>
            <a:noFill/>
          </a:ln>
        </p:spPr>
        <p:txBody>
          <a:bodyPr lIns="90000" tIns="45000" rIns="90000" bIns="45000"/>
          <a:lstStyle/>
          <a:p>
            <a:pPr algn="ctr"/>
            <a:r>
              <a:rPr lang="pt-BR" sz="2400" b="0" strike="noStrike" spc="-1" dirty="0" smtClean="0">
                <a:solidFill>
                  <a:srgbClr val="000000"/>
                </a:solidFill>
                <a:uFill>
                  <a:solidFill>
                    <a:srgbClr val="FFFFFF"/>
                  </a:solidFill>
                </a:uFill>
                <a:latin typeface="Arial"/>
              </a:rPr>
              <a:t>EXCEÇÕES</a:t>
            </a:r>
          </a:p>
          <a:p>
            <a:pPr algn="just"/>
            <a:endParaRPr lang="pt-BR" sz="2400" spc="-1" dirty="0">
              <a:solidFill>
                <a:srgbClr val="000000"/>
              </a:solidFill>
              <a:uFill>
                <a:solidFill>
                  <a:srgbClr val="FFFFFF"/>
                </a:solidFill>
              </a:uFill>
              <a:latin typeface="Arial"/>
            </a:endParaRPr>
          </a:p>
          <a:p>
            <a:pPr algn="just"/>
            <a:r>
              <a:rPr lang="pt-BR" sz="2400" spc="-1" dirty="0" smtClean="0">
                <a:solidFill>
                  <a:srgbClr val="000000"/>
                </a:solidFill>
                <a:uFill>
                  <a:solidFill>
                    <a:srgbClr val="FFFFFF"/>
                  </a:solidFill>
                </a:uFill>
                <a:latin typeface="Arial"/>
              </a:rPr>
              <a:t>LEILÃO – Não há comissão, mas sim Leiloeiro. (</a:t>
            </a:r>
            <a:r>
              <a:rPr lang="pt-BR" sz="2400" dirty="0" smtClean="0"/>
              <a:t>Leiloeiro </a:t>
            </a:r>
            <a:r>
              <a:rPr lang="pt-BR" sz="2400" dirty="0"/>
              <a:t>oficial ou servidor público designado</a:t>
            </a:r>
            <a:r>
              <a:rPr lang="pt-BR" sz="2400" dirty="0" smtClean="0"/>
              <a:t>.)</a:t>
            </a:r>
            <a:endParaRPr lang="pt-BR" sz="2400" dirty="0"/>
          </a:p>
          <a:p>
            <a:pPr algn="just"/>
            <a:endParaRPr lang="pt-BR" sz="2400" dirty="0" smtClean="0"/>
          </a:p>
          <a:p>
            <a:pPr algn="just"/>
            <a:r>
              <a:rPr lang="pt-BR" sz="2400" dirty="0" smtClean="0"/>
              <a:t>PREGÃO - Não </a:t>
            </a:r>
            <a:r>
              <a:rPr lang="pt-BR" sz="2400" dirty="0"/>
              <a:t>são executados por comissão, </a:t>
            </a:r>
            <a:r>
              <a:rPr lang="pt-BR" sz="2400" dirty="0" smtClean="0"/>
              <a:t>mas sim </a:t>
            </a:r>
            <a:r>
              <a:rPr lang="pt-BR" sz="2400" dirty="0"/>
              <a:t>pelo </a:t>
            </a:r>
            <a:r>
              <a:rPr lang="pt-BR" sz="2400" b="1" dirty="0"/>
              <a:t>pregoeiro, </a:t>
            </a:r>
            <a:r>
              <a:rPr lang="pt-BR" sz="2400" dirty="0"/>
              <a:t>acompanhado ou </a:t>
            </a:r>
            <a:r>
              <a:rPr lang="pt-BR" sz="2400" dirty="0" smtClean="0"/>
              <a:t>não de </a:t>
            </a:r>
            <a:r>
              <a:rPr lang="pt-BR" sz="2400" dirty="0"/>
              <a:t>uma </a:t>
            </a:r>
            <a:r>
              <a:rPr lang="pt-BR" sz="2400" dirty="0" smtClean="0"/>
              <a:t>comissão </a:t>
            </a:r>
            <a:r>
              <a:rPr lang="pt-BR" sz="2400" dirty="0"/>
              <a:t>de apoio (art. 3º, da </a:t>
            </a:r>
            <a:r>
              <a:rPr lang="pt-BR" sz="2400" dirty="0" smtClean="0"/>
              <a:t>lei 10.520/02). </a:t>
            </a:r>
            <a:r>
              <a:rPr lang="pt-BR" sz="2400" dirty="0"/>
              <a:t>O pregoeiro deve ser servidor público efetivo </a:t>
            </a:r>
            <a:r>
              <a:rPr lang="pt-BR" sz="2400" dirty="0" smtClean="0"/>
              <a:t>do órgão </a:t>
            </a:r>
            <a:r>
              <a:rPr lang="pt-BR" sz="2400" dirty="0"/>
              <a:t>ou entidade previamente qualificado para </a:t>
            </a:r>
            <a:r>
              <a:rPr lang="pt-BR" sz="2400" dirty="0" smtClean="0"/>
              <a:t>o exercício </a:t>
            </a:r>
            <a:r>
              <a:rPr lang="pt-BR" sz="2400" dirty="0"/>
              <a:t>da função</a:t>
            </a:r>
            <a:r>
              <a:rPr lang="pt-BR" sz="2400" dirty="0" smtClean="0"/>
              <a:t>. </a:t>
            </a:r>
            <a:r>
              <a:rPr lang="pt-BR" sz="2400" dirty="0"/>
              <a:t>A equipe de apoio deverá ser integrada, em </a:t>
            </a:r>
            <a:r>
              <a:rPr lang="pt-BR" sz="2400" dirty="0" smtClean="0"/>
              <a:t>sua maioria</a:t>
            </a:r>
            <a:r>
              <a:rPr lang="pt-BR" sz="2400" dirty="0"/>
              <a:t>, por servidores ocupantes de cargo </a:t>
            </a:r>
            <a:r>
              <a:rPr lang="pt-BR" sz="2400" dirty="0" smtClean="0"/>
              <a:t>efetivo da </a:t>
            </a:r>
            <a:r>
              <a:rPr lang="pt-BR" sz="2400" dirty="0"/>
              <a:t>Administração Pública, preferencialmente, </a:t>
            </a:r>
            <a:r>
              <a:rPr lang="pt-BR" sz="2400" dirty="0" smtClean="0"/>
              <a:t>pertencentes ao </a:t>
            </a:r>
            <a:r>
              <a:rPr lang="pt-BR" sz="2400" dirty="0"/>
              <a:t>quadro permanente do órgão ou </a:t>
            </a:r>
            <a:r>
              <a:rPr lang="pt-BR" sz="2400" dirty="0" smtClean="0"/>
              <a:t>entidade promotora </a:t>
            </a:r>
            <a:r>
              <a:rPr lang="pt-BR" sz="2400" dirty="0"/>
              <a:t>do evento.</a:t>
            </a:r>
          </a:p>
          <a:p>
            <a:endParaRPr lang="pt-BR" sz="2000" dirty="0" smtClean="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Rodrigues</a:t>
            </a:r>
            <a:endParaRPr lang="pt-BR" sz="2600" b="0" strike="noStrike" spc="-1" dirty="0">
              <a:solidFill>
                <a:srgbClr val="000000"/>
              </a:solidFill>
              <a:uFill>
                <a:solidFill>
                  <a:srgbClr val="FFFFFF"/>
                </a:solidFill>
              </a:uFill>
              <a:latin typeface="Arial"/>
            </a:endParaRPr>
          </a:p>
        </p:txBody>
      </p:sp>
      <p:sp>
        <p:nvSpPr>
          <p:cNvPr id="149"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50" name="TextShape 3"/>
          <p:cNvSpPr txBox="1"/>
          <p:nvPr/>
        </p:nvSpPr>
        <p:spPr>
          <a:xfrm>
            <a:off x="359503" y="1246543"/>
            <a:ext cx="11155680" cy="5583960"/>
          </a:xfrm>
          <a:prstGeom prst="rect">
            <a:avLst/>
          </a:prstGeom>
          <a:noFill/>
          <a:ln>
            <a:noFill/>
          </a:ln>
        </p:spPr>
        <p:txBody>
          <a:bodyPr lIns="90000" tIns="45000" rIns="90000" bIns="45000"/>
          <a:lstStyle/>
          <a:p>
            <a:pPr algn="just"/>
            <a:endParaRPr lang="pt-BR" sz="2400" dirty="0" smtClean="0"/>
          </a:p>
          <a:p>
            <a:pPr algn="just"/>
            <a:r>
              <a:rPr lang="pt-BR" sz="2400" dirty="0" smtClean="0"/>
              <a:t>CONCURSO </a:t>
            </a:r>
            <a:r>
              <a:rPr lang="pt-BR" sz="2400" dirty="0"/>
              <a:t>- Por não ser composta necessariamente por servidores públicos, a comissão é especial. Os membros devem ser pessoas idôneas, com reputação ilibada, que tenham amplo conhecimento na área referente ao objeto do certame.</a:t>
            </a:r>
          </a:p>
          <a:p>
            <a:pPr algn="just"/>
            <a:endParaRPr lang="pt-BR" sz="2400" dirty="0"/>
          </a:p>
          <a:p>
            <a:pPr algn="just"/>
            <a:r>
              <a:rPr lang="pt-BR" sz="2400" dirty="0" smtClean="0"/>
              <a:t>CONVITE - Poderá </a:t>
            </a:r>
            <a:r>
              <a:rPr lang="pt-BR" sz="2400" dirty="0"/>
              <a:t>ser dispensada, sempre que a </a:t>
            </a:r>
            <a:r>
              <a:rPr lang="pt-BR" sz="2400" dirty="0" smtClean="0"/>
              <a:t>unidade for </a:t>
            </a:r>
            <a:r>
              <a:rPr lang="pt-BR" sz="2400" dirty="0"/>
              <a:t>pequena e, justificadamente, </a:t>
            </a:r>
            <a:r>
              <a:rPr lang="pt-BR" sz="2400" dirty="0" smtClean="0"/>
              <a:t>a designação </a:t>
            </a:r>
            <a:r>
              <a:rPr lang="pt-BR" sz="2400" dirty="0"/>
              <a:t>de uma </a:t>
            </a:r>
            <a:r>
              <a:rPr lang="pt-BR" sz="2400" dirty="0" smtClean="0"/>
              <a:t>comissão composta por </a:t>
            </a:r>
            <a:r>
              <a:rPr lang="pt-BR" sz="2400" dirty="0"/>
              <a:t>três membros possa causar prejuízos </a:t>
            </a:r>
            <a:r>
              <a:rPr lang="pt-BR" sz="2400" dirty="0" smtClean="0"/>
              <a:t>ao andamento </a:t>
            </a:r>
            <a:r>
              <a:rPr lang="pt-BR" sz="2400" dirty="0"/>
              <a:t>regular das atividades do </a:t>
            </a:r>
            <a:r>
              <a:rPr lang="pt-BR" sz="2400" dirty="0" smtClean="0"/>
              <a:t>órgão. Se </a:t>
            </a:r>
            <a:r>
              <a:rPr lang="pt-BR" sz="2400" dirty="0"/>
              <a:t>dispensada a comissão, a licitação será </a:t>
            </a:r>
            <a:r>
              <a:rPr lang="pt-BR" sz="2400" dirty="0" smtClean="0"/>
              <a:t>realizada por </a:t>
            </a:r>
            <a:r>
              <a:rPr lang="pt-BR" sz="2400" dirty="0"/>
              <a:t>apenas um servidor, desde que </a:t>
            </a:r>
            <a:r>
              <a:rPr lang="pt-BR" sz="2400" dirty="0" smtClean="0"/>
              <a:t>efetivo. </a:t>
            </a:r>
          </a:p>
          <a:p>
            <a:pPr algn="just">
              <a:buClr>
                <a:srgbClr val="000000"/>
              </a:buClr>
              <a:buSzPct val="45000"/>
            </a:pPr>
            <a:endParaRPr lang="pt-BR" sz="20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Rodrigues</a:t>
            </a:r>
            <a:endParaRPr lang="pt-BR" sz="2600" b="0" strike="noStrike" spc="-1" dirty="0">
              <a:solidFill>
                <a:srgbClr val="000000"/>
              </a:solidFill>
              <a:uFill>
                <a:solidFill>
                  <a:srgbClr val="FFFFFF"/>
                </a:solidFill>
              </a:uFill>
              <a:latin typeface="Arial"/>
            </a:endParaRPr>
          </a:p>
        </p:txBody>
      </p:sp>
      <p:sp>
        <p:nvSpPr>
          <p:cNvPr id="152"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53" name="TextShape 3"/>
          <p:cNvSpPr txBox="1"/>
          <p:nvPr/>
        </p:nvSpPr>
        <p:spPr>
          <a:xfrm>
            <a:off x="432000" y="1274040"/>
            <a:ext cx="11155680" cy="5583960"/>
          </a:xfrm>
          <a:prstGeom prst="rect">
            <a:avLst/>
          </a:prstGeom>
          <a:noFill/>
          <a:ln>
            <a:noFill/>
          </a:ln>
        </p:spPr>
        <p:txBody>
          <a:bodyPr lIns="90000" tIns="45000" rIns="90000" bIns="45000"/>
          <a:lstStyle/>
          <a:p>
            <a:pPr algn="ctr"/>
            <a:r>
              <a:rPr lang="pt-BR" spc="-1" dirty="0" smtClean="0">
                <a:solidFill>
                  <a:srgbClr val="000000"/>
                </a:solidFill>
                <a:uFill>
                  <a:solidFill>
                    <a:srgbClr val="FFFFFF"/>
                  </a:solidFill>
                </a:uFill>
                <a:latin typeface="Arial"/>
              </a:rPr>
              <a:t>MODALIDADES DE LICITAÇÃO</a:t>
            </a:r>
          </a:p>
          <a:p>
            <a:endParaRPr lang="pt-BR" sz="1800" b="0" strike="noStrike" spc="-1" dirty="0">
              <a:solidFill>
                <a:srgbClr val="000000"/>
              </a:solidFill>
              <a:uFill>
                <a:solidFill>
                  <a:srgbClr val="FFFFFF"/>
                </a:solidFill>
              </a:uFill>
              <a:latin typeface="Arial"/>
            </a:endParaRPr>
          </a:p>
          <a:p>
            <a:r>
              <a:rPr lang="pt-BR" spc="-1" dirty="0" smtClean="0">
                <a:solidFill>
                  <a:srgbClr val="000000"/>
                </a:solidFill>
                <a:uFill>
                  <a:solidFill>
                    <a:srgbClr val="FFFFFF"/>
                  </a:solidFill>
                </a:uFill>
                <a:latin typeface="Arial"/>
              </a:rPr>
              <a:t>Em Razão Do Valor Do Contrato:</a:t>
            </a:r>
          </a:p>
          <a:p>
            <a:endParaRPr lang="pt-BR" sz="1800" b="0" strike="noStrike" spc="-1" dirty="0">
              <a:solidFill>
                <a:srgbClr val="000000"/>
              </a:solidFill>
              <a:uFill>
                <a:solidFill>
                  <a:srgbClr val="FFFFFF"/>
                </a:solidFill>
              </a:uFill>
              <a:latin typeface="Arial"/>
            </a:endParaRPr>
          </a:p>
          <a:p>
            <a:r>
              <a:rPr lang="pt-BR" b="1" spc="-1" dirty="0" smtClean="0">
                <a:solidFill>
                  <a:srgbClr val="000000"/>
                </a:solidFill>
                <a:uFill>
                  <a:solidFill>
                    <a:srgbClr val="FFFFFF"/>
                  </a:solidFill>
                </a:uFill>
                <a:latin typeface="Arial"/>
              </a:rPr>
              <a:t>CONCORRÊNCIA  </a:t>
            </a:r>
          </a:p>
          <a:p>
            <a:endParaRPr lang="pt-BR" sz="1800" b="1" strike="noStrike" spc="-1" dirty="0">
              <a:solidFill>
                <a:srgbClr val="000000"/>
              </a:solidFill>
              <a:uFill>
                <a:solidFill>
                  <a:srgbClr val="FFFFFF"/>
                </a:solidFill>
              </a:uFill>
              <a:latin typeface="Arial"/>
            </a:endParaRPr>
          </a:p>
          <a:p>
            <a:r>
              <a:rPr lang="pt-BR" b="1" spc="-1" dirty="0" smtClean="0">
                <a:solidFill>
                  <a:srgbClr val="000000"/>
                </a:solidFill>
                <a:uFill>
                  <a:solidFill>
                    <a:srgbClr val="FFFFFF"/>
                  </a:solidFill>
                </a:uFill>
                <a:latin typeface="Arial"/>
              </a:rPr>
              <a:t>TOMADA DE PREÇOS</a:t>
            </a:r>
          </a:p>
          <a:p>
            <a:endParaRPr lang="pt-BR" sz="1800" b="1" strike="noStrike" spc="-1" dirty="0">
              <a:solidFill>
                <a:srgbClr val="000000"/>
              </a:solidFill>
              <a:uFill>
                <a:solidFill>
                  <a:srgbClr val="FFFFFF"/>
                </a:solidFill>
              </a:uFill>
              <a:latin typeface="Arial"/>
            </a:endParaRPr>
          </a:p>
          <a:p>
            <a:r>
              <a:rPr lang="pt-BR" b="1" spc="-1" dirty="0" smtClean="0">
                <a:solidFill>
                  <a:srgbClr val="000000"/>
                </a:solidFill>
                <a:uFill>
                  <a:solidFill>
                    <a:srgbClr val="FFFFFF"/>
                  </a:solidFill>
                </a:uFill>
                <a:latin typeface="Arial"/>
              </a:rPr>
              <a:t>CONVITE</a:t>
            </a:r>
          </a:p>
          <a:p>
            <a:endParaRPr lang="pt-BR" sz="1800" b="0" strike="noStrike" spc="-1" dirty="0">
              <a:solidFill>
                <a:srgbClr val="000000"/>
              </a:solidFill>
              <a:uFill>
                <a:solidFill>
                  <a:srgbClr val="FFFFFF"/>
                </a:solidFill>
              </a:uFill>
              <a:latin typeface="Arial"/>
            </a:endParaRPr>
          </a:p>
          <a:p>
            <a:r>
              <a:rPr lang="pt-BR" spc="-1" dirty="0" smtClean="0">
                <a:solidFill>
                  <a:srgbClr val="000000"/>
                </a:solidFill>
                <a:uFill>
                  <a:solidFill>
                    <a:srgbClr val="FFFFFF"/>
                  </a:solidFill>
                </a:uFill>
                <a:latin typeface="Arial"/>
              </a:rPr>
              <a:t>Em razão do objeto do contrato:</a:t>
            </a:r>
          </a:p>
          <a:p>
            <a:endParaRPr lang="pt-BR" spc="-1" dirty="0">
              <a:solidFill>
                <a:srgbClr val="000000"/>
              </a:solidFill>
              <a:uFill>
                <a:solidFill>
                  <a:srgbClr val="FFFFFF"/>
                </a:solidFill>
              </a:uFill>
              <a:latin typeface="Arial"/>
            </a:endParaRPr>
          </a:p>
          <a:p>
            <a:r>
              <a:rPr lang="pt-BR" b="1" spc="-1" dirty="0" smtClean="0">
                <a:solidFill>
                  <a:srgbClr val="000000"/>
                </a:solidFill>
                <a:uFill>
                  <a:solidFill>
                    <a:srgbClr val="FFFFFF"/>
                  </a:solidFill>
                </a:uFill>
                <a:latin typeface="Arial"/>
              </a:rPr>
              <a:t>CONCURSO</a:t>
            </a:r>
          </a:p>
          <a:p>
            <a:endParaRPr lang="pt-BR" b="1" spc="-1" dirty="0">
              <a:solidFill>
                <a:srgbClr val="000000"/>
              </a:solidFill>
              <a:uFill>
                <a:solidFill>
                  <a:srgbClr val="FFFFFF"/>
                </a:solidFill>
              </a:uFill>
              <a:latin typeface="Arial"/>
            </a:endParaRPr>
          </a:p>
          <a:p>
            <a:r>
              <a:rPr lang="pt-BR" b="1" spc="-1" dirty="0" smtClean="0">
                <a:solidFill>
                  <a:srgbClr val="000000"/>
                </a:solidFill>
                <a:uFill>
                  <a:solidFill>
                    <a:srgbClr val="FFFFFF"/>
                  </a:solidFill>
                </a:uFill>
                <a:latin typeface="Arial"/>
              </a:rPr>
              <a:t>LEILÃO</a:t>
            </a:r>
          </a:p>
          <a:p>
            <a:endParaRPr lang="pt-BR" b="1" spc="-1" dirty="0">
              <a:solidFill>
                <a:srgbClr val="000000"/>
              </a:solidFill>
              <a:uFill>
                <a:solidFill>
                  <a:srgbClr val="FFFFFF"/>
                </a:solidFill>
              </a:uFill>
              <a:latin typeface="Arial"/>
            </a:endParaRPr>
          </a:p>
          <a:p>
            <a:r>
              <a:rPr lang="pt-BR" b="1" spc="-1" dirty="0" smtClean="0">
                <a:solidFill>
                  <a:srgbClr val="000000"/>
                </a:solidFill>
                <a:uFill>
                  <a:solidFill>
                    <a:srgbClr val="FFFFFF"/>
                  </a:solidFill>
                </a:uFill>
                <a:latin typeface="Arial"/>
              </a:rPr>
              <a:t>PREGÃO (Lei 10.520/02)</a:t>
            </a:r>
          </a:p>
          <a:p>
            <a:pPr algn="just"/>
            <a:endParaRPr lang="pt-BR" sz="1800" b="0" strike="noStrike" spc="-1" dirty="0">
              <a:solidFill>
                <a:srgbClr val="000000"/>
              </a:solidFill>
              <a:uFill>
                <a:solidFill>
                  <a:srgbClr val="FFFFFF"/>
                </a:solidFill>
              </a:uFill>
              <a:latin typeface="Arial"/>
            </a:endParaRPr>
          </a:p>
          <a:p>
            <a:pPr algn="just"/>
            <a:endParaRPr lang="pt-BR"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Rodrigues</a:t>
            </a:r>
            <a:endParaRPr lang="pt-BR" sz="2600" b="0" strike="noStrike" spc="-1" dirty="0">
              <a:solidFill>
                <a:srgbClr val="000000"/>
              </a:solidFill>
              <a:uFill>
                <a:solidFill>
                  <a:srgbClr val="FFFFFF"/>
                </a:solidFill>
              </a:uFill>
              <a:latin typeface="Arial"/>
            </a:endParaRPr>
          </a:p>
        </p:txBody>
      </p:sp>
      <p:sp>
        <p:nvSpPr>
          <p:cNvPr id="155"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56" name="TextShape 3"/>
          <p:cNvSpPr txBox="1"/>
          <p:nvPr/>
        </p:nvSpPr>
        <p:spPr>
          <a:xfrm>
            <a:off x="432000" y="1332720"/>
            <a:ext cx="11155680" cy="5583960"/>
          </a:xfrm>
          <a:prstGeom prst="rect">
            <a:avLst/>
          </a:prstGeom>
          <a:noFill/>
          <a:ln>
            <a:noFill/>
          </a:ln>
        </p:spPr>
        <p:txBody>
          <a:bodyPr lIns="90000" tIns="45000" rIns="90000" bIns="45000"/>
          <a:lstStyle/>
          <a:p>
            <a:pPr algn="ctr"/>
            <a:r>
              <a:rPr lang="pt-BR" sz="24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DA CONCORRÊNCIA</a:t>
            </a:r>
          </a:p>
          <a:p>
            <a:pPr algn="just"/>
            <a:endParaRPr lang="pt-BR"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2400" dirty="0">
                <a:latin typeface="Calibri" panose="020F0502020204030204" pitchFamily="34" charset="0"/>
                <a:cs typeface="Calibri" panose="020F0502020204030204" pitchFamily="34" charset="0"/>
              </a:rPr>
              <a:t>Adequada a contratações de grande vulto, sendo garantidora da competição, sem </a:t>
            </a:r>
            <a:r>
              <a:rPr lang="pt-BR" sz="2400" dirty="0" smtClean="0">
                <a:latin typeface="Calibri" panose="020F0502020204030204" pitchFamily="34" charset="0"/>
                <a:cs typeface="Calibri" panose="020F0502020204030204" pitchFamily="34" charset="0"/>
              </a:rPr>
              <a:t>limite de ingresso</a:t>
            </a:r>
            <a:r>
              <a:rPr lang="pt-BR" sz="2400" dirty="0">
                <a:latin typeface="Calibri" panose="020F0502020204030204" pitchFamily="34" charset="0"/>
                <a:cs typeface="Calibri" panose="020F0502020204030204" pitchFamily="34" charset="0"/>
              </a:rPr>
              <a:t>, com amplo procedimento previsto em lei, abarcando todas as fases, desde a </a:t>
            </a:r>
            <a:r>
              <a:rPr lang="pt-BR" sz="2400" dirty="0" smtClean="0">
                <a:latin typeface="Calibri" panose="020F0502020204030204" pitchFamily="34" charset="0"/>
                <a:cs typeface="Calibri" panose="020F0502020204030204" pitchFamily="34" charset="0"/>
              </a:rPr>
              <a:t>análise de </a:t>
            </a:r>
            <a:r>
              <a:rPr lang="pt-BR" sz="2400" dirty="0">
                <a:latin typeface="Calibri" panose="020F0502020204030204" pitchFamily="34" charset="0"/>
                <a:cs typeface="Calibri" panose="020F0502020204030204" pitchFamily="34" charset="0"/>
              </a:rPr>
              <a:t>documentação, até a escolha das </a:t>
            </a:r>
            <a:r>
              <a:rPr lang="pt-BR" sz="2400" dirty="0" smtClean="0">
                <a:latin typeface="Calibri" panose="020F0502020204030204" pitchFamily="34" charset="0"/>
                <a:cs typeface="Calibri" panose="020F0502020204030204" pitchFamily="34" charset="0"/>
              </a:rPr>
              <a:t>propostas.</a:t>
            </a:r>
            <a:endParaRPr lang="pt-BR" sz="2400" dirty="0">
              <a:latin typeface="Calibri" panose="020F0502020204030204" pitchFamily="34" charset="0"/>
              <a:cs typeface="Calibri" panose="020F0502020204030204" pitchFamily="34" charset="0"/>
            </a:endParaRPr>
          </a:p>
          <a:p>
            <a:pPr algn="just"/>
            <a:endParaRPr lang="pt-BR" sz="2400" dirty="0" smtClean="0">
              <a:latin typeface="Calibri" panose="020F0502020204030204" pitchFamily="34" charset="0"/>
              <a:cs typeface="Calibri" panose="020F0502020204030204" pitchFamily="34" charset="0"/>
            </a:endParaRPr>
          </a:p>
          <a:p>
            <a:pPr algn="just"/>
            <a:r>
              <a:rPr lang="pt-BR" sz="2400" dirty="0" smtClean="0">
                <a:latin typeface="Calibri" panose="020F0502020204030204" pitchFamily="34" charset="0"/>
                <a:cs typeface="Calibri" panose="020F0502020204030204" pitchFamily="34" charset="0"/>
              </a:rPr>
              <a:t>Critérios</a:t>
            </a:r>
            <a:r>
              <a:rPr lang="pt-BR" sz="2400" dirty="0">
                <a:latin typeface="Calibri" panose="020F0502020204030204" pitchFamily="34" charset="0"/>
                <a:cs typeface="Calibri" panose="020F0502020204030204" pitchFamily="34" charset="0"/>
              </a:rPr>
              <a:t>: valor e natureza do objeto.</a:t>
            </a:r>
          </a:p>
          <a:p>
            <a:pPr algn="just"/>
            <a:endParaRPr lang="pt-BR" sz="2400" dirty="0" smtClean="0">
              <a:latin typeface="Calibri" panose="020F0502020204030204" pitchFamily="34" charset="0"/>
              <a:cs typeface="Calibri" panose="020F0502020204030204" pitchFamily="34" charset="0"/>
            </a:endParaRPr>
          </a:p>
          <a:p>
            <a:pPr algn="just"/>
            <a:r>
              <a:rPr lang="pt-BR" sz="2400" dirty="0" smtClean="0">
                <a:latin typeface="Calibri" panose="020F0502020204030204" pitchFamily="34" charset="0"/>
                <a:cs typeface="Calibri" panose="020F0502020204030204" pitchFamily="34" charset="0"/>
              </a:rPr>
              <a:t>A </a:t>
            </a:r>
            <a:r>
              <a:rPr lang="pt-BR" sz="2400" dirty="0">
                <a:latin typeface="Calibri" panose="020F0502020204030204" pitchFamily="34" charset="0"/>
                <a:cs typeface="Calibri" panose="020F0502020204030204" pitchFamily="34" charset="0"/>
              </a:rPr>
              <a:t>modalidade é obrigatória para contratações de obras </a:t>
            </a:r>
            <a:r>
              <a:rPr lang="pt-BR" sz="2400" i="1" dirty="0">
                <a:latin typeface="Calibri" panose="020F0502020204030204" pitchFamily="34" charset="0"/>
                <a:cs typeface="Calibri" panose="020F0502020204030204" pitchFamily="34" charset="0"/>
              </a:rPr>
              <a:t>e </a:t>
            </a:r>
            <a:r>
              <a:rPr lang="pt-BR" sz="2400" dirty="0" smtClean="0">
                <a:latin typeface="Calibri" panose="020F0502020204030204" pitchFamily="34" charset="0"/>
                <a:cs typeface="Calibri" panose="020F0502020204030204" pitchFamily="34" charset="0"/>
              </a:rPr>
              <a:t>serviços </a:t>
            </a:r>
            <a:r>
              <a:rPr lang="pt-BR" sz="2400" dirty="0">
                <a:latin typeface="Calibri" panose="020F0502020204030204" pitchFamily="34" charset="0"/>
                <a:cs typeface="Calibri" panose="020F0502020204030204" pitchFamily="34" charset="0"/>
              </a:rPr>
              <a:t>de engenharia acima de </a:t>
            </a:r>
            <a:r>
              <a:rPr lang="pt-BR" sz="2400" dirty="0" smtClean="0">
                <a:latin typeface="Calibri" panose="020F0502020204030204" pitchFamily="34" charset="0"/>
                <a:cs typeface="Calibri" panose="020F0502020204030204" pitchFamily="34" charset="0"/>
              </a:rPr>
              <a:t>três</a:t>
            </a:r>
            <a:r>
              <a:rPr lang="pt-BR" sz="2400" dirty="0" smtClean="0">
                <a:latin typeface="Calibri" panose="020F0502020204030204" pitchFamily="34" charset="0"/>
                <a:cs typeface="Calibri" panose="020F0502020204030204" pitchFamily="34" charset="0"/>
              </a:rPr>
              <a:t> milhões </a:t>
            </a:r>
            <a:r>
              <a:rPr lang="pt-BR" sz="2400" dirty="0">
                <a:latin typeface="Calibri" panose="020F0502020204030204" pitchFamily="34" charset="0"/>
                <a:cs typeface="Calibri" panose="020F0502020204030204" pitchFamily="34" charset="0"/>
              </a:rPr>
              <a:t>e </a:t>
            </a:r>
            <a:r>
              <a:rPr lang="pt-BR" sz="2400" dirty="0" smtClean="0">
                <a:latin typeface="Calibri" panose="020F0502020204030204" pitchFamily="34" charset="0"/>
                <a:cs typeface="Calibri" panose="020F0502020204030204" pitchFamily="34" charset="0"/>
              </a:rPr>
              <a:t>trezentos mil</a:t>
            </a:r>
            <a:r>
              <a:rPr lang="pt-BR" sz="2400" dirty="0" smtClean="0">
                <a:latin typeface="Calibri" panose="020F0502020204030204" pitchFamily="34" charset="0"/>
                <a:cs typeface="Calibri" panose="020F0502020204030204" pitchFamily="34" charset="0"/>
              </a:rPr>
              <a:t> </a:t>
            </a:r>
            <a:r>
              <a:rPr lang="pt-BR" sz="2400" dirty="0">
                <a:latin typeface="Calibri" panose="020F0502020204030204" pitchFamily="34" charset="0"/>
                <a:cs typeface="Calibri" panose="020F0502020204030204" pitchFamily="34" charset="0"/>
              </a:rPr>
              <a:t>reais (R$ </a:t>
            </a:r>
            <a:r>
              <a:rPr lang="pt-BR" sz="2400" dirty="0" smtClean="0">
                <a:latin typeface="Calibri" panose="020F0502020204030204" pitchFamily="34" charset="0"/>
                <a:cs typeface="Calibri" panose="020F0502020204030204" pitchFamily="34" charset="0"/>
              </a:rPr>
              <a:t>3.300.000,00</a:t>
            </a:r>
            <a:r>
              <a:rPr lang="pt-BR" sz="2400" dirty="0">
                <a:latin typeface="Calibri" panose="020F0502020204030204" pitchFamily="34" charset="0"/>
                <a:cs typeface="Calibri" panose="020F0502020204030204" pitchFamily="34" charset="0"/>
              </a:rPr>
              <a:t>) e para aquisição de bens e serviços, que não de </a:t>
            </a:r>
            <a:r>
              <a:rPr lang="pt-BR" sz="2400" dirty="0" smtClean="0">
                <a:latin typeface="Calibri" panose="020F0502020204030204" pitchFamily="34" charset="0"/>
                <a:cs typeface="Calibri" panose="020F0502020204030204" pitchFamily="34" charset="0"/>
              </a:rPr>
              <a:t>engenharia, acima </a:t>
            </a:r>
            <a:r>
              <a:rPr lang="pt-BR" sz="2400" dirty="0">
                <a:latin typeface="Calibri" panose="020F0502020204030204" pitchFamily="34" charset="0"/>
                <a:cs typeface="Calibri" panose="020F0502020204030204" pitchFamily="34" charset="0"/>
              </a:rPr>
              <a:t>de </a:t>
            </a:r>
            <a:r>
              <a:rPr lang="pt-BR" sz="2400" dirty="0" smtClean="0">
                <a:latin typeface="Calibri" panose="020F0502020204030204" pitchFamily="34" charset="0"/>
                <a:cs typeface="Calibri" panose="020F0502020204030204" pitchFamily="34" charset="0"/>
              </a:rPr>
              <a:t>um milhão e quatrocentos </a:t>
            </a:r>
            <a:r>
              <a:rPr lang="pt-BR" sz="2400" dirty="0" smtClean="0">
                <a:latin typeface="Calibri" panose="020F0502020204030204" pitchFamily="34" charset="0"/>
                <a:cs typeface="Calibri" panose="020F0502020204030204" pitchFamily="34" charset="0"/>
              </a:rPr>
              <a:t>mil </a:t>
            </a:r>
            <a:r>
              <a:rPr lang="pt-BR" sz="2400" dirty="0">
                <a:latin typeface="Calibri" panose="020F0502020204030204" pitchFamily="34" charset="0"/>
                <a:cs typeface="Calibri" panose="020F0502020204030204" pitchFamily="34" charset="0"/>
              </a:rPr>
              <a:t>reais (R$ </a:t>
            </a:r>
            <a:r>
              <a:rPr lang="pt-BR" sz="2400" dirty="0" smtClean="0">
                <a:latin typeface="Calibri" panose="020F0502020204030204" pitchFamily="34" charset="0"/>
                <a:cs typeface="Calibri" panose="020F0502020204030204" pitchFamily="34" charset="0"/>
              </a:rPr>
              <a:t>1.400</a:t>
            </a:r>
            <a:r>
              <a:rPr lang="pt-BR" sz="2400" dirty="0" smtClean="0">
                <a:latin typeface="Calibri" panose="020F0502020204030204" pitchFamily="34" charset="0"/>
                <a:cs typeface="Calibri" panose="020F0502020204030204" pitchFamily="34" charset="0"/>
              </a:rPr>
              <a:t>.000,00).</a:t>
            </a:r>
          </a:p>
          <a:p>
            <a:pPr algn="just"/>
            <a:endParaRPr lang="pt-BR" sz="2400" dirty="0" smtClean="0">
              <a:latin typeface="Calibri" panose="020F0502020204030204" pitchFamily="34" charset="0"/>
              <a:cs typeface="Calibri" panose="020F0502020204030204" pitchFamily="34" charset="0"/>
            </a:endParaRPr>
          </a:p>
          <a:p>
            <a:pPr algn="just"/>
            <a:r>
              <a:rPr lang="pt-BR" sz="2400" b="1" dirty="0" err="1" smtClean="0">
                <a:hlinkClick r:id="rId2"/>
              </a:rPr>
              <a:t>Obs</a:t>
            </a:r>
            <a:r>
              <a:rPr lang="pt-BR" sz="2400" b="1" dirty="0" smtClean="0">
                <a:hlinkClick r:id="rId2"/>
              </a:rPr>
              <a:t>: DECRETO </a:t>
            </a:r>
            <a:r>
              <a:rPr lang="pt-BR" sz="2400" b="1" dirty="0">
                <a:hlinkClick r:id="rId2"/>
              </a:rPr>
              <a:t>Nº 9.412, DE 18 DE JUNHO DE </a:t>
            </a:r>
            <a:r>
              <a:rPr lang="pt-BR" sz="2400" b="1" dirty="0" smtClean="0">
                <a:hlinkClick r:id="rId2"/>
              </a:rPr>
              <a:t>2018</a:t>
            </a:r>
            <a:endParaRPr lang="pt-BR" sz="24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a:t>
            </a:r>
            <a:r>
              <a:rPr lang="pt-BR" sz="2600" spc="-1" dirty="0" smtClean="0">
                <a:solidFill>
                  <a:srgbClr val="000000"/>
                </a:solidFill>
                <a:uFill>
                  <a:solidFill>
                    <a:srgbClr val="FFFFFF"/>
                  </a:solidFill>
                </a:uFill>
              </a:rPr>
              <a:t>Rodrigues</a:t>
            </a:r>
            <a:endParaRPr lang="pt-BR" sz="2600" spc="-1" dirty="0">
              <a:solidFill>
                <a:srgbClr val="000000"/>
              </a:solidFill>
              <a:uFill>
                <a:solidFill>
                  <a:srgbClr val="FFFFFF"/>
                </a:solidFill>
              </a:uFill>
            </a:endParaRPr>
          </a:p>
        </p:txBody>
      </p:sp>
      <p:sp>
        <p:nvSpPr>
          <p:cNvPr id="158"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59" name="TextShape 3"/>
          <p:cNvSpPr txBox="1"/>
          <p:nvPr/>
        </p:nvSpPr>
        <p:spPr>
          <a:xfrm>
            <a:off x="432000" y="1332720"/>
            <a:ext cx="11155680" cy="5583960"/>
          </a:xfrm>
          <a:prstGeom prst="rect">
            <a:avLst/>
          </a:prstGeom>
          <a:noFill/>
          <a:ln>
            <a:noFill/>
          </a:ln>
        </p:spPr>
        <p:txBody>
          <a:bodyPr lIns="90000" tIns="45000" rIns="90000" bIns="45000"/>
          <a:lstStyle/>
          <a:p>
            <a:pPr algn="ctr"/>
            <a:endParaRPr lang="pt-BR" sz="20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endParaRPr>
          </a:p>
          <a:p>
            <a:pPr algn="ctr"/>
            <a:r>
              <a:rPr lang="pt-BR" sz="20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TOMADA </a:t>
            </a:r>
            <a:r>
              <a:rPr lang="pt-BR" sz="20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DE PREÇO</a:t>
            </a:r>
          </a:p>
          <a:p>
            <a:pPr algn="just"/>
            <a:endParaRPr lang="pt-BR" sz="2000"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2000" spc="-1" dirty="0" smtClean="0">
                <a:solidFill>
                  <a:srgbClr val="000000"/>
                </a:solidFill>
                <a:uFill>
                  <a:solidFill>
                    <a:srgbClr val="FFFFFF"/>
                  </a:solidFill>
                </a:uFill>
                <a:latin typeface="Calibri" panose="020F0502020204030204" pitchFamily="34" charset="0"/>
                <a:cs typeface="Calibri" panose="020F0502020204030204" pitchFamily="34" charset="0"/>
              </a:rPr>
              <a:t>Contratação de obras e serviços de </a:t>
            </a:r>
            <a:r>
              <a:rPr lang="pt-BR" sz="2000" spc="-1" dirty="0" smtClean="0">
                <a:solidFill>
                  <a:srgbClr val="000000"/>
                </a:solidFill>
                <a:uFill>
                  <a:solidFill>
                    <a:srgbClr val="FFFFFF"/>
                  </a:solidFill>
                </a:uFill>
                <a:latin typeface="Calibri" panose="020F0502020204030204" pitchFamily="34" charset="0"/>
                <a:cs typeface="Calibri" panose="020F0502020204030204" pitchFamily="34" charset="0"/>
              </a:rPr>
              <a:t>engenharia, </a:t>
            </a:r>
            <a:r>
              <a:rPr lang="pt-BR" sz="2000" spc="-1" dirty="0" smtClean="0">
                <a:solidFill>
                  <a:srgbClr val="000000"/>
                </a:solidFill>
                <a:uFill>
                  <a:solidFill>
                    <a:srgbClr val="FFFFFF"/>
                  </a:solidFill>
                </a:uFill>
                <a:latin typeface="Calibri" panose="020F0502020204030204" pitchFamily="34" charset="0"/>
                <a:cs typeface="Calibri" panose="020F0502020204030204" pitchFamily="34" charset="0"/>
              </a:rPr>
              <a:t>acima de R$ 330.000,00  até R$ 3.000.000,00</a:t>
            </a:r>
            <a:r>
              <a:rPr lang="pt-BR" sz="2000" spc="-1" dirty="0" smtClean="0">
                <a:solidFill>
                  <a:srgbClr val="000000"/>
                </a:solidFill>
                <a:uFill>
                  <a:solidFill>
                    <a:srgbClr val="FFFFFF"/>
                  </a:solidFill>
                </a:uFill>
                <a:latin typeface="Calibri" panose="020F0502020204030204" pitchFamily="34" charset="0"/>
                <a:cs typeface="Calibri" panose="020F0502020204030204" pitchFamily="34" charset="0"/>
              </a:rPr>
              <a:t>.</a:t>
            </a:r>
            <a:endParaRPr lang="pt-BR" sz="2000" spc="-1" dirty="0" smtClean="0">
              <a:solidFill>
                <a:srgbClr val="000000"/>
              </a:solidFill>
              <a:uFill>
                <a:solidFill>
                  <a:srgbClr val="FFFFFF"/>
                </a:solidFill>
              </a:uFill>
              <a:latin typeface="Calibri" panose="020F0502020204030204" pitchFamily="34" charset="0"/>
              <a:cs typeface="Calibri" panose="020F0502020204030204" pitchFamily="34" charset="0"/>
            </a:endParaRPr>
          </a:p>
          <a:p>
            <a:pPr algn="just"/>
            <a:endParaRPr lang="pt-BR" sz="2000" dirty="0" smtClean="0">
              <a:latin typeface="Calibri" panose="020F0502020204030204" pitchFamily="34" charset="0"/>
              <a:cs typeface="Calibri" panose="020F0502020204030204" pitchFamily="34" charset="0"/>
            </a:endParaRPr>
          </a:p>
          <a:p>
            <a:pPr algn="just"/>
            <a:r>
              <a:rPr lang="pt-BR" sz="2000" dirty="0" smtClean="0">
                <a:latin typeface="Calibri" panose="020F0502020204030204" pitchFamily="34" charset="0"/>
                <a:cs typeface="Calibri" panose="020F0502020204030204" pitchFamily="34" charset="0"/>
              </a:rPr>
              <a:t>Aquisição </a:t>
            </a:r>
            <a:r>
              <a:rPr lang="pt-BR" sz="2000" dirty="0">
                <a:latin typeface="Calibri" panose="020F0502020204030204" pitchFamily="34" charset="0"/>
                <a:cs typeface="Calibri" panose="020F0502020204030204" pitchFamily="34" charset="0"/>
              </a:rPr>
              <a:t>de bens e serviços, que não de engenharia, </a:t>
            </a:r>
            <a:r>
              <a:rPr lang="pt-BR" sz="2000" dirty="0" smtClean="0">
                <a:latin typeface="Calibri" panose="020F0502020204030204" pitchFamily="34" charset="0"/>
                <a:cs typeface="Calibri" panose="020F0502020204030204" pitchFamily="34" charset="0"/>
              </a:rPr>
              <a:t>acima de R$ 176.000,00 até R$ 1.400.000,00</a:t>
            </a:r>
            <a:r>
              <a:rPr lang="pt-BR" sz="2000" dirty="0" smtClean="0">
                <a:latin typeface="Calibri" panose="020F0502020204030204" pitchFamily="34" charset="0"/>
                <a:cs typeface="Calibri" panose="020F0502020204030204" pitchFamily="34" charset="0"/>
              </a:rPr>
              <a:t>.</a:t>
            </a:r>
          </a:p>
          <a:p>
            <a:pPr algn="just"/>
            <a:endParaRPr lang="pt-BR" sz="2000" dirty="0">
              <a:latin typeface="Calibri" panose="020F0502020204030204" pitchFamily="34" charset="0"/>
              <a:cs typeface="Calibri" panose="020F0502020204030204" pitchFamily="34" charset="0"/>
            </a:endParaRPr>
          </a:p>
          <a:p>
            <a:pPr algn="just"/>
            <a:r>
              <a:rPr lang="pt-BR" sz="2000" dirty="0">
                <a:latin typeface="Calibri" panose="020F0502020204030204" pitchFamily="34" charset="0"/>
                <a:cs typeface="Calibri" panose="020F0502020204030204" pitchFamily="34" charset="0"/>
              </a:rPr>
              <a:t>Participam da competição apenas os licitantes que forem cadastrados no órgão ou aqueles que</a:t>
            </a:r>
          </a:p>
          <a:p>
            <a:pPr algn="just"/>
            <a:r>
              <a:rPr lang="pt-BR" sz="2000" dirty="0">
                <a:latin typeface="Calibri" panose="020F0502020204030204" pitchFamily="34" charset="0"/>
                <a:cs typeface="Calibri" panose="020F0502020204030204" pitchFamily="34" charset="0"/>
              </a:rPr>
              <a:t>se cadastrarem até 3 </a:t>
            </a:r>
            <a:r>
              <a:rPr lang="pt-BR" sz="2000" dirty="0" smtClean="0">
                <a:latin typeface="Calibri" panose="020F0502020204030204" pitchFamily="34" charset="0"/>
                <a:cs typeface="Calibri" panose="020F0502020204030204" pitchFamily="34" charset="0"/>
              </a:rPr>
              <a:t>(três) </a:t>
            </a:r>
            <a:r>
              <a:rPr lang="pt-BR" sz="2000" dirty="0">
                <a:latin typeface="Calibri" panose="020F0502020204030204" pitchFamily="34" charset="0"/>
                <a:cs typeface="Calibri" panose="020F0502020204030204" pitchFamily="34" charset="0"/>
              </a:rPr>
              <a:t>dias antes da data marcada para a abertura dos envelopes contendo</a:t>
            </a:r>
          </a:p>
          <a:p>
            <a:pPr algn="just"/>
            <a:r>
              <a:rPr lang="pt-BR" sz="2000" dirty="0">
                <a:latin typeface="Calibri" panose="020F0502020204030204" pitchFamily="34" charset="0"/>
                <a:cs typeface="Calibri" panose="020F0502020204030204" pitchFamily="34" charset="0"/>
              </a:rPr>
              <a:t>as propostas dos licitantes</a:t>
            </a:r>
            <a:r>
              <a:rPr lang="pt-BR" sz="2000" dirty="0" smtClean="0">
                <a:latin typeface="Calibri" panose="020F0502020204030204" pitchFamily="34" charset="0"/>
                <a:cs typeface="Calibri" panose="020F0502020204030204" pitchFamily="34" charset="0"/>
              </a:rPr>
              <a:t>.</a:t>
            </a:r>
          </a:p>
          <a:p>
            <a:pPr algn="just"/>
            <a:endParaRPr lang="pt-BR" sz="2000" dirty="0">
              <a:latin typeface="Calibri" panose="020F0502020204030204" pitchFamily="34" charset="0"/>
              <a:cs typeface="Calibri" panose="020F0502020204030204" pitchFamily="34" charset="0"/>
            </a:endParaRPr>
          </a:p>
          <a:p>
            <a:pPr algn="just"/>
            <a:r>
              <a:rPr lang="pt-BR" sz="2000" dirty="0">
                <a:latin typeface="Calibri" panose="020F0502020204030204" pitchFamily="34" charset="0"/>
                <a:cs typeface="Calibri" panose="020F0502020204030204" pitchFamily="34" charset="0"/>
              </a:rPr>
              <a:t>ATENÇÃO! O cadastro, que tem função de habilitação prévia, tem duração de 1 (um) </a:t>
            </a:r>
            <a:r>
              <a:rPr lang="pt-BR" sz="2000" dirty="0" smtClean="0">
                <a:latin typeface="Calibri" panose="020F0502020204030204" pitchFamily="34" charset="0"/>
                <a:cs typeface="Calibri" panose="020F0502020204030204" pitchFamily="34" charset="0"/>
              </a:rPr>
              <a:t>ano, quando então </a:t>
            </a:r>
            <a:r>
              <a:rPr lang="pt-BR" sz="2000" dirty="0">
                <a:latin typeface="Calibri" panose="020F0502020204030204" pitchFamily="34" charset="0"/>
                <a:cs typeface="Calibri" panose="020F0502020204030204" pitchFamily="34" charset="0"/>
              </a:rPr>
              <a:t>deverá ser renovada a apresentação dos documentos</a:t>
            </a:r>
            <a:r>
              <a:rPr lang="pt-BR" sz="2000" dirty="0" smtClean="0">
                <a:latin typeface="Calibri" panose="020F0502020204030204" pitchFamily="34" charset="0"/>
                <a:cs typeface="Calibri" panose="020F0502020204030204" pitchFamily="34" charset="0"/>
              </a:rPr>
              <a:t>.</a:t>
            </a:r>
            <a:endParaRPr lang="pt-BR" sz="2000" dirty="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a:t>
            </a:r>
            <a:r>
              <a:rPr lang="pt-BR" sz="2600" spc="-1" dirty="0" smtClean="0">
                <a:solidFill>
                  <a:srgbClr val="000000"/>
                </a:solidFill>
                <a:uFill>
                  <a:solidFill>
                    <a:srgbClr val="FFFFFF"/>
                  </a:solidFill>
                </a:uFill>
              </a:rPr>
              <a:t>Rodrigues</a:t>
            </a:r>
            <a:endParaRPr lang="pt-BR" sz="2600" spc="-1" dirty="0">
              <a:solidFill>
                <a:srgbClr val="000000"/>
              </a:solidFill>
              <a:uFill>
                <a:solidFill>
                  <a:srgbClr val="FFFFFF"/>
                </a:solidFill>
              </a:uFill>
            </a:endParaRPr>
          </a:p>
        </p:txBody>
      </p:sp>
      <p:sp>
        <p:nvSpPr>
          <p:cNvPr id="161"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62" name="TextShape 3"/>
          <p:cNvSpPr txBox="1"/>
          <p:nvPr/>
        </p:nvSpPr>
        <p:spPr>
          <a:xfrm>
            <a:off x="391034" y="1360257"/>
            <a:ext cx="11155680" cy="5583960"/>
          </a:xfrm>
          <a:prstGeom prst="rect">
            <a:avLst/>
          </a:prstGeom>
          <a:noFill/>
          <a:ln>
            <a:noFill/>
          </a:ln>
        </p:spPr>
        <p:txBody>
          <a:bodyPr lIns="90000" tIns="45000" rIns="90000" bIns="45000"/>
          <a:lstStyle/>
          <a:p>
            <a:pPr algn="ctr"/>
            <a:r>
              <a:rPr lang="pt-BR" sz="20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CADASTRO DE INTERESSADOS</a:t>
            </a:r>
          </a:p>
          <a:p>
            <a:pPr algn="just"/>
            <a:endParaRPr lang="pt-BR" sz="2000"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2000" dirty="0">
                <a:latin typeface="Calibri" panose="020F0502020204030204" pitchFamily="34" charset="0"/>
                <a:cs typeface="Calibri" panose="020F0502020204030204" pitchFamily="34" charset="0"/>
              </a:rPr>
              <a:t>Um conjunto de documentos </a:t>
            </a:r>
            <a:r>
              <a:rPr lang="pt-BR" sz="2000" dirty="0" smtClean="0">
                <a:latin typeface="Calibri" panose="020F0502020204030204" pitchFamily="34" charset="0"/>
                <a:cs typeface="Calibri" panose="020F0502020204030204" pitchFamily="34" charset="0"/>
              </a:rPr>
              <a:t>arquivados </a:t>
            </a:r>
            <a:r>
              <a:rPr lang="pt-BR" sz="2000" dirty="0">
                <a:latin typeface="Calibri" panose="020F0502020204030204" pitchFamily="34" charset="0"/>
                <a:cs typeface="Calibri" panose="020F0502020204030204" pitchFamily="34" charset="0"/>
              </a:rPr>
              <a:t>no órgão público que </a:t>
            </a:r>
            <a:r>
              <a:rPr lang="pt-BR" sz="2000" dirty="0" smtClean="0">
                <a:latin typeface="Calibri" panose="020F0502020204030204" pitchFamily="34" charset="0"/>
                <a:cs typeface="Calibri" panose="020F0502020204030204" pitchFamily="34" charset="0"/>
              </a:rPr>
              <a:t>demonstram a </a:t>
            </a:r>
            <a:r>
              <a:rPr lang="pt-BR" sz="2000" dirty="0">
                <a:latin typeface="Calibri" panose="020F0502020204030204" pitchFamily="34" charset="0"/>
                <a:cs typeface="Calibri" panose="020F0502020204030204" pitchFamily="34" charset="0"/>
              </a:rPr>
              <a:t>idoneidade financeira da empresa para celebrar contratos com </a:t>
            </a:r>
            <a:r>
              <a:rPr lang="pt-BR" sz="2000" dirty="0" smtClean="0">
                <a:latin typeface="Calibri" panose="020F0502020204030204" pitchFamily="34" charset="0"/>
                <a:cs typeface="Calibri" panose="020F0502020204030204" pitchFamily="34" charset="0"/>
              </a:rPr>
              <a:t>a Administração </a:t>
            </a:r>
            <a:r>
              <a:rPr lang="pt-BR" sz="2000" dirty="0">
                <a:latin typeface="Calibri" panose="020F0502020204030204" pitchFamily="34" charset="0"/>
                <a:cs typeface="Calibri" panose="020F0502020204030204" pitchFamily="34" charset="0"/>
              </a:rPr>
              <a:t>Pública, ensejando uma simplificação do procedimento </a:t>
            </a:r>
            <a:r>
              <a:rPr lang="pt-BR" sz="2000" dirty="0" smtClean="0">
                <a:latin typeface="Calibri" panose="020F0502020204030204" pitchFamily="34" charset="0"/>
                <a:cs typeface="Calibri" panose="020F0502020204030204" pitchFamily="34" charset="0"/>
              </a:rPr>
              <a:t>de licitação posterior, sendo</a:t>
            </a:r>
            <a:r>
              <a:rPr lang="pt-BR" sz="2000" dirty="0">
                <a:latin typeface="Calibri" panose="020F0502020204030204" pitchFamily="34" charset="0"/>
                <a:cs typeface="Calibri" panose="020F0502020204030204" pitchFamily="34" charset="0"/>
              </a:rPr>
              <a:t> </a:t>
            </a:r>
            <a:r>
              <a:rPr lang="pt-BR" sz="2000" dirty="0" smtClean="0">
                <a:latin typeface="Calibri" panose="020F0502020204030204" pitchFamily="34" charset="0"/>
                <a:cs typeface="Calibri" panose="020F0502020204030204" pitchFamily="34" charset="0"/>
              </a:rPr>
              <a:t>obrigatório </a:t>
            </a:r>
            <a:r>
              <a:rPr lang="pt-BR" sz="2000" dirty="0">
                <a:latin typeface="Calibri" panose="020F0502020204030204" pitchFamily="34" charset="0"/>
                <a:cs typeface="Calibri" panose="020F0502020204030204" pitchFamily="34" charset="0"/>
              </a:rPr>
              <a:t>na tomada de preço e no convite, caso o i</a:t>
            </a:r>
            <a:r>
              <a:rPr lang="pt-BR" sz="2000" dirty="0" smtClean="0">
                <a:latin typeface="Calibri" panose="020F0502020204030204" pitchFamily="34" charset="0"/>
                <a:cs typeface="Calibri" panose="020F0502020204030204" pitchFamily="34" charset="0"/>
              </a:rPr>
              <a:t>nteressado </a:t>
            </a:r>
            <a:r>
              <a:rPr lang="pt-BR" sz="2000" dirty="0">
                <a:latin typeface="Calibri" panose="020F0502020204030204" pitchFamily="34" charset="0"/>
                <a:cs typeface="Calibri" panose="020F0502020204030204" pitchFamily="34" charset="0"/>
              </a:rPr>
              <a:t>não </a:t>
            </a:r>
            <a:r>
              <a:rPr lang="pt-BR" sz="2000" dirty="0" smtClean="0">
                <a:latin typeface="Calibri" panose="020F0502020204030204" pitchFamily="34" charset="0"/>
                <a:cs typeface="Calibri" panose="020F0502020204030204" pitchFamily="34" charset="0"/>
              </a:rPr>
              <a:t>tenha sido </a:t>
            </a:r>
            <a:r>
              <a:rPr lang="pt-BR" sz="2000" dirty="0">
                <a:latin typeface="Calibri" panose="020F0502020204030204" pitchFamily="34" charset="0"/>
                <a:cs typeface="Calibri" panose="020F0502020204030204" pitchFamily="34" charset="0"/>
              </a:rPr>
              <a:t>convidado pela Administração Pública.</a:t>
            </a:r>
          </a:p>
          <a:p>
            <a:pPr algn="just"/>
            <a:endParaRPr lang="pt-BR" sz="2000" dirty="0" smtClean="0">
              <a:latin typeface="Calibri" panose="020F0502020204030204" pitchFamily="34" charset="0"/>
              <a:cs typeface="Calibri" panose="020F0502020204030204" pitchFamily="34" charset="0"/>
            </a:endParaRPr>
          </a:p>
          <a:p>
            <a:pPr algn="just"/>
            <a:r>
              <a:rPr lang="pt-BR" sz="2000" dirty="0" smtClean="0">
                <a:latin typeface="Calibri" panose="020F0502020204030204" pitchFamily="34" charset="0"/>
                <a:cs typeface="Calibri" panose="020F0502020204030204" pitchFamily="34" charset="0"/>
              </a:rPr>
              <a:t>O </a:t>
            </a:r>
            <a:r>
              <a:rPr lang="pt-BR" sz="2000" dirty="0">
                <a:latin typeface="Calibri" panose="020F0502020204030204" pitchFamily="34" charset="0"/>
                <a:cs typeface="Calibri" panose="020F0502020204030204" pitchFamily="34" charset="0"/>
              </a:rPr>
              <a:t>registro cadastral é público e aberto aos interessados, sendo a sua </a:t>
            </a:r>
            <a:r>
              <a:rPr lang="pt-BR" sz="2000" dirty="0" smtClean="0">
                <a:latin typeface="Calibri" panose="020F0502020204030204" pitchFamily="34" charset="0"/>
                <a:cs typeface="Calibri" panose="020F0502020204030204" pitchFamily="34" charset="0"/>
              </a:rPr>
              <a:t>publicação obrigação </a:t>
            </a:r>
            <a:r>
              <a:rPr lang="pt-BR" sz="2000" dirty="0">
                <a:latin typeface="Calibri" panose="020F0502020204030204" pitchFamily="34" charset="0"/>
                <a:cs typeface="Calibri" panose="020F0502020204030204" pitchFamily="34" charset="0"/>
              </a:rPr>
              <a:t>imposta à Administração Pública, bem como a convocação </a:t>
            </a:r>
            <a:r>
              <a:rPr lang="pt-BR" sz="2000" dirty="0" smtClean="0">
                <a:latin typeface="Calibri" panose="020F0502020204030204" pitchFamily="34" charset="0"/>
                <a:cs typeface="Calibri" panose="020F0502020204030204" pitchFamily="34" charset="0"/>
              </a:rPr>
              <a:t>para qt1e </a:t>
            </a:r>
            <a:r>
              <a:rPr lang="pt-BR" sz="2000" dirty="0">
                <a:latin typeface="Calibri" panose="020F0502020204030204" pitchFamily="34" charset="0"/>
                <a:cs typeface="Calibri" panose="020F0502020204030204" pitchFamily="34" charset="0"/>
              </a:rPr>
              <a:t>os Interessados façam a renovação do seu cadastro e para que </a:t>
            </a:r>
            <a:r>
              <a:rPr lang="pt-BR" sz="2000" dirty="0" smtClean="0">
                <a:latin typeface="Calibri" panose="020F0502020204030204" pitchFamily="34" charset="0"/>
                <a:cs typeface="Calibri" panose="020F0502020204030204" pitchFamily="34" charset="0"/>
              </a:rPr>
              <a:t>novos interessados </a:t>
            </a:r>
            <a:r>
              <a:rPr lang="pt-BR" sz="2000" dirty="0">
                <a:latin typeface="Calibri" panose="020F0502020204030204" pitchFamily="34" charset="0"/>
                <a:cs typeface="Calibri" panose="020F0502020204030204" pitchFamily="34" charset="0"/>
              </a:rPr>
              <a:t>compareçam ao órgão </a:t>
            </a:r>
            <a:r>
              <a:rPr lang="pt-BR" sz="2000" dirty="0" smtClean="0">
                <a:latin typeface="Calibri" panose="020F0502020204030204" pitchFamily="34" charset="0"/>
                <a:cs typeface="Calibri" panose="020F0502020204030204" pitchFamily="34" charset="0"/>
              </a:rPr>
              <a:t>público </a:t>
            </a:r>
            <a:r>
              <a:rPr lang="pt-BR" sz="2000" dirty="0">
                <a:latin typeface="Calibri" panose="020F0502020204030204" pitchFamily="34" charset="0"/>
                <a:cs typeface="Calibri" panose="020F0502020204030204" pitchFamily="34" charset="0"/>
              </a:rPr>
              <a:t>e apresentem sua documentação.</a:t>
            </a:r>
          </a:p>
          <a:p>
            <a:pPr algn="just"/>
            <a:endParaRPr lang="pt-BR" sz="2000" dirty="0" smtClean="0">
              <a:latin typeface="Calibri" panose="020F0502020204030204" pitchFamily="34" charset="0"/>
              <a:cs typeface="Calibri" panose="020F0502020204030204" pitchFamily="34" charset="0"/>
            </a:endParaRPr>
          </a:p>
          <a:p>
            <a:pPr algn="just"/>
            <a:r>
              <a:rPr lang="pt-BR" sz="2000" dirty="0" smtClean="0">
                <a:latin typeface="Calibri" panose="020F0502020204030204" pitchFamily="34" charset="0"/>
                <a:cs typeface="Calibri" panose="020F0502020204030204" pitchFamily="34" charset="0"/>
              </a:rPr>
              <a:t>Será </a:t>
            </a:r>
            <a:r>
              <a:rPr lang="pt-BR" sz="2000" dirty="0">
                <a:latin typeface="Calibri" panose="020F0502020204030204" pitchFamily="34" charset="0"/>
                <a:cs typeface="Calibri" panose="020F0502020204030204" pitchFamily="34" charset="0"/>
              </a:rPr>
              <a:t>cancelado o registro daquele que descumpra as condições de </a:t>
            </a:r>
            <a:r>
              <a:rPr lang="pt-BR" sz="2000" dirty="0" smtClean="0">
                <a:latin typeface="Calibri" panose="020F0502020204030204" pitchFamily="34" charset="0"/>
                <a:cs typeface="Calibri" panose="020F0502020204030204" pitchFamily="34" charset="0"/>
              </a:rPr>
              <a:t>habilitação, devendo </a:t>
            </a:r>
            <a:r>
              <a:rPr lang="pt-BR" sz="2000" dirty="0">
                <a:latin typeface="Calibri" panose="020F0502020204030204" pitchFamily="34" charset="0"/>
                <a:cs typeface="Calibri" panose="020F0502020204030204" pitchFamily="34" charset="0"/>
              </a:rPr>
              <a:t>ser respeitadas as garantias de contraditório e da </a:t>
            </a:r>
            <a:r>
              <a:rPr lang="pt-BR" sz="2000" dirty="0" smtClean="0">
                <a:latin typeface="Calibri" panose="020F0502020204030204" pitchFamily="34" charset="0"/>
                <a:cs typeface="Calibri" panose="020F0502020204030204" pitchFamily="34" charset="0"/>
              </a:rPr>
              <a:t>ampla defesa </a:t>
            </a:r>
            <a:r>
              <a:rPr lang="pt-BR" sz="2000" dirty="0">
                <a:latin typeface="Calibri" panose="020F0502020204030204" pitchFamily="34" charset="0"/>
                <a:cs typeface="Calibri" panose="020F0502020204030204" pitchFamily="34" charset="0"/>
              </a:rPr>
              <a:t>ao particular</a:t>
            </a:r>
            <a:r>
              <a:rPr lang="pt-BR" sz="2000" dirty="0" smtClean="0">
                <a:latin typeface="Calibri" panose="020F0502020204030204" pitchFamily="34" charset="0"/>
                <a:cs typeface="Calibri" panose="020F0502020204030204" pitchFamily="34" charset="0"/>
              </a:rPr>
              <a:t>.</a:t>
            </a:r>
            <a:endParaRPr lang="pt-BR" sz="2000" dirty="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a:t>
            </a:r>
            <a:r>
              <a:rPr lang="pt-BR" sz="2600" spc="-1" dirty="0" smtClean="0">
                <a:solidFill>
                  <a:srgbClr val="000000"/>
                </a:solidFill>
                <a:uFill>
                  <a:solidFill>
                    <a:srgbClr val="FFFFFF"/>
                  </a:solidFill>
                </a:uFill>
              </a:rPr>
              <a:t>Rodrigues</a:t>
            </a:r>
            <a:endParaRPr lang="pt-BR" sz="2600" spc="-1" dirty="0">
              <a:solidFill>
                <a:srgbClr val="000000"/>
              </a:solidFill>
              <a:uFill>
                <a:solidFill>
                  <a:srgbClr val="FFFFFF"/>
                </a:solidFill>
              </a:uFill>
            </a:endParaRPr>
          </a:p>
        </p:txBody>
      </p:sp>
      <p:sp>
        <p:nvSpPr>
          <p:cNvPr id="164"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65" name="TextShape 3"/>
          <p:cNvSpPr txBox="1"/>
          <p:nvPr/>
        </p:nvSpPr>
        <p:spPr>
          <a:xfrm>
            <a:off x="482040" y="1321969"/>
            <a:ext cx="11155680" cy="5583960"/>
          </a:xfrm>
          <a:prstGeom prst="rect">
            <a:avLst/>
          </a:prstGeom>
          <a:noFill/>
          <a:ln>
            <a:noFill/>
          </a:ln>
        </p:spPr>
        <p:txBody>
          <a:bodyPr lIns="90000" tIns="45000" rIns="90000" bIns="45000"/>
          <a:lstStyle/>
          <a:p>
            <a:pPr algn="ctr">
              <a:buClr>
                <a:srgbClr val="000000"/>
              </a:buClr>
              <a:buSzPct val="45000"/>
            </a:pPr>
            <a:r>
              <a:rPr lang="pt-BR" sz="20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CONVITE</a:t>
            </a:r>
          </a:p>
          <a:p>
            <a:pPr marL="216000" indent="-216000" algn="ctr">
              <a:buClr>
                <a:srgbClr val="000000"/>
              </a:buClr>
              <a:buSzPct val="45000"/>
              <a:buFont typeface="Wingdings" charset="2"/>
              <a:buChar char=""/>
            </a:pPr>
            <a:endParaRPr lang="pt-BR"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dirty="0">
                <a:latin typeface="Calibri" panose="020F0502020204030204" pitchFamily="34" charset="0"/>
                <a:cs typeface="Calibri" panose="020F0502020204030204" pitchFamily="34" charset="0"/>
              </a:rPr>
              <a:t>É a mais restrita das modalidades previstas na Lei de Licitações, pois a Administração pública</a:t>
            </a:r>
          </a:p>
          <a:p>
            <a:pPr algn="just"/>
            <a:r>
              <a:rPr lang="pt-BR" dirty="0">
                <a:latin typeface="Calibri" panose="020F0502020204030204" pitchFamily="34" charset="0"/>
                <a:cs typeface="Calibri" panose="020F0502020204030204" pitchFamily="34" charset="0"/>
              </a:rPr>
              <a:t>pode escolher potenciais interessados em participar da licitação.</a:t>
            </a:r>
          </a:p>
          <a:p>
            <a:pPr algn="just"/>
            <a:endParaRPr lang="pt-BR" dirty="0" smtClean="0">
              <a:latin typeface="Calibri" panose="020F0502020204030204" pitchFamily="34" charset="0"/>
              <a:cs typeface="Calibri" panose="020F0502020204030204" pitchFamily="34" charset="0"/>
            </a:endParaRPr>
          </a:p>
          <a:p>
            <a:pPr algn="just"/>
            <a:r>
              <a:rPr lang="pt-BR" dirty="0" smtClean="0">
                <a:latin typeface="Calibri" panose="020F0502020204030204" pitchFamily="34" charset="0"/>
                <a:cs typeface="Calibri" panose="020F0502020204030204" pitchFamily="34" charset="0"/>
              </a:rPr>
              <a:t>Contratações </a:t>
            </a:r>
            <a:r>
              <a:rPr lang="pt-BR" dirty="0">
                <a:latin typeface="Calibri" panose="020F0502020204030204" pitchFamily="34" charset="0"/>
                <a:cs typeface="Calibri" panose="020F0502020204030204" pitchFamily="34" charset="0"/>
              </a:rPr>
              <a:t>de obras e serviços de engenharia </a:t>
            </a:r>
            <a:r>
              <a:rPr lang="pt-BR" dirty="0" smtClean="0">
                <a:latin typeface="Calibri" panose="020F0502020204030204" pitchFamily="34" charset="0"/>
                <a:cs typeface="Calibri" panose="020F0502020204030204" pitchFamily="34" charset="0"/>
              </a:rPr>
              <a:t>acima de R$ 33.000,00 até R$ 330.000,00.</a:t>
            </a:r>
            <a:endParaRPr lang="pt-BR" dirty="0" smtClean="0">
              <a:latin typeface="Calibri" panose="020F0502020204030204" pitchFamily="34" charset="0"/>
              <a:cs typeface="Calibri" panose="020F0502020204030204" pitchFamily="34" charset="0"/>
            </a:endParaRPr>
          </a:p>
          <a:p>
            <a:pPr algn="just"/>
            <a:endParaRPr lang="pt-BR" dirty="0">
              <a:latin typeface="Calibri" panose="020F0502020204030204" pitchFamily="34" charset="0"/>
              <a:cs typeface="Calibri" panose="020F0502020204030204" pitchFamily="34" charset="0"/>
            </a:endParaRPr>
          </a:p>
          <a:p>
            <a:pPr algn="just"/>
            <a:r>
              <a:rPr lang="pt-BR" dirty="0">
                <a:latin typeface="Calibri" panose="020F0502020204030204" pitchFamily="34" charset="0"/>
                <a:cs typeface="Calibri" panose="020F0502020204030204" pitchFamily="34" charset="0"/>
              </a:rPr>
              <a:t>Aquisição de bens e serviços, que não de </a:t>
            </a:r>
            <a:r>
              <a:rPr lang="pt-BR" dirty="0" smtClean="0">
                <a:latin typeface="Calibri" panose="020F0502020204030204" pitchFamily="34" charset="0"/>
                <a:cs typeface="Calibri" panose="020F0502020204030204" pitchFamily="34" charset="0"/>
              </a:rPr>
              <a:t>engenharia, acima de R$ 17.600,00 até R$ 176.000.000,00.</a:t>
            </a:r>
            <a:endParaRPr lang="pt-BR" dirty="0">
              <a:latin typeface="Calibri" panose="020F0502020204030204" pitchFamily="34" charset="0"/>
              <a:cs typeface="Calibri" panose="020F0502020204030204" pitchFamily="34" charset="0"/>
            </a:endParaRPr>
          </a:p>
          <a:p>
            <a:pPr algn="just"/>
            <a:r>
              <a:rPr lang="pt-BR" dirty="0">
                <a:latin typeface="Calibri" panose="020F0502020204030204" pitchFamily="34" charset="0"/>
                <a:cs typeface="Calibri" panose="020F0502020204030204" pitchFamily="34" charset="0"/>
              </a:rPr>
              <a:t>Participam do certame apenas os convidados, cadastrados ou não, sendo, no mínimo, de 3 (três</a:t>
            </a:r>
            <a:r>
              <a:rPr lang="pt-BR" dirty="0" smtClean="0">
                <a:latin typeface="Calibri" panose="020F0502020204030204" pitchFamily="34" charset="0"/>
                <a:cs typeface="Calibri" panose="020F0502020204030204" pitchFamily="34" charset="0"/>
              </a:rPr>
              <a:t>).</a:t>
            </a:r>
          </a:p>
          <a:p>
            <a:pPr algn="just"/>
            <a:endParaRPr lang="pt-BR" dirty="0">
              <a:latin typeface="Calibri" panose="020F0502020204030204" pitchFamily="34" charset="0"/>
              <a:cs typeface="Calibri" panose="020F0502020204030204" pitchFamily="34" charset="0"/>
            </a:endParaRPr>
          </a:p>
          <a:p>
            <a:pPr algn="just"/>
            <a:r>
              <a:rPr lang="pt-BR" dirty="0">
                <a:latin typeface="Calibri" panose="020F0502020204030204" pitchFamily="34" charset="0"/>
                <a:cs typeface="Calibri" panose="020F0502020204030204" pitchFamily="34" charset="0"/>
              </a:rPr>
              <a:t>ATENÇÃO! Comprovando-se a restrição de mercado, a licitação poderá ocorrer </a:t>
            </a:r>
            <a:r>
              <a:rPr lang="pt-BR" i="1" dirty="0">
                <a:latin typeface="Calibri" panose="020F0502020204030204" pitchFamily="34" charset="0"/>
                <a:cs typeface="Calibri" panose="020F0502020204030204" pitchFamily="34" charset="0"/>
              </a:rPr>
              <a:t>com </a:t>
            </a:r>
            <a:r>
              <a:rPr lang="pt-BR" dirty="0">
                <a:latin typeface="Calibri" panose="020F0502020204030204" pitchFamily="34" charset="0"/>
                <a:cs typeface="Calibri" panose="020F0502020204030204" pitchFamily="34" charset="0"/>
              </a:rPr>
              <a:t>apenas </a:t>
            </a:r>
            <a:r>
              <a:rPr lang="pt-BR" dirty="0" smtClean="0">
                <a:latin typeface="Calibri" panose="020F0502020204030204" pitchFamily="34" charset="0"/>
                <a:cs typeface="Calibri" panose="020F0502020204030204" pitchFamily="34" charset="0"/>
              </a:rPr>
              <a:t>2 </a:t>
            </a:r>
            <a:r>
              <a:rPr lang="pt-BR" dirty="0" smtClean="0">
                <a:latin typeface="Calibri" panose="020F0502020204030204" pitchFamily="34" charset="0"/>
                <a:cs typeface="Calibri" panose="020F0502020204030204" pitchFamily="34" charset="0"/>
              </a:rPr>
              <a:t>(</a:t>
            </a:r>
            <a:r>
              <a:rPr lang="pt-BR" dirty="0" smtClean="0">
                <a:latin typeface="Calibri" panose="020F0502020204030204" pitchFamily="34" charset="0"/>
                <a:cs typeface="Calibri" panose="020F0502020204030204" pitchFamily="34" charset="0"/>
              </a:rPr>
              <a:t>dois</a:t>
            </a:r>
            <a:r>
              <a:rPr lang="pt-BR" dirty="0">
                <a:latin typeface="Calibri" panose="020F0502020204030204" pitchFamily="34" charset="0"/>
                <a:cs typeface="Calibri" panose="020F0502020204030204" pitchFamily="34" charset="0"/>
              </a:rPr>
              <a:t>) convidados (art. 22, § 3º, da Lei 8.666/93</a:t>
            </a:r>
            <a:r>
              <a:rPr lang="pt-BR" dirty="0" smtClean="0">
                <a:latin typeface="Calibri" panose="020F0502020204030204" pitchFamily="34" charset="0"/>
                <a:cs typeface="Calibri" panose="020F0502020204030204" pitchFamily="34" charset="0"/>
              </a:rPr>
              <a:t>).</a:t>
            </a:r>
          </a:p>
          <a:p>
            <a:pPr algn="just"/>
            <a:endParaRPr lang="pt-BR"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r>
              <a:rPr lang="pt-BR" dirty="0" smtClean="0">
                <a:latin typeface="Calibri" panose="020F0502020204030204" pitchFamily="34" charset="0"/>
                <a:cs typeface="Calibri" panose="020F0502020204030204" pitchFamily="34" charset="0"/>
              </a:rPr>
              <a:t>Carta-Convite -  </a:t>
            </a:r>
            <a:r>
              <a:rPr lang="pt-BR" dirty="0">
                <a:latin typeface="Calibri" panose="020F0502020204030204" pitchFamily="34" charset="0"/>
                <a:cs typeface="Calibri" panose="020F0502020204030204" pitchFamily="34" charset="0"/>
              </a:rPr>
              <a:t>instrumento convocatório mais</a:t>
            </a:r>
            <a:r>
              <a:rPr lang="pt-BR" i="1" dirty="0">
                <a:latin typeface="Calibri" panose="020F0502020204030204" pitchFamily="34" charset="0"/>
                <a:cs typeface="Calibri" panose="020F0502020204030204" pitchFamily="34" charset="0"/>
              </a:rPr>
              <a:t> </a:t>
            </a:r>
            <a:r>
              <a:rPr lang="pt-BR" dirty="0" smtClean="0">
                <a:latin typeface="Calibri" panose="020F0502020204030204" pitchFamily="34" charset="0"/>
                <a:cs typeface="Calibri" panose="020F0502020204030204" pitchFamily="34" charset="0"/>
              </a:rPr>
              <a:t>simplificado </a:t>
            </a:r>
            <a:r>
              <a:rPr lang="pt-BR" dirty="0">
                <a:latin typeface="Calibri" panose="020F0502020204030204" pitchFamily="34" charset="0"/>
                <a:cs typeface="Calibri" panose="020F0502020204030204" pitchFamily="34" charset="0"/>
              </a:rPr>
              <a:t>do que o </a:t>
            </a:r>
            <a:r>
              <a:rPr lang="pt-BR" dirty="0" smtClean="0">
                <a:latin typeface="Calibri" panose="020F0502020204030204" pitchFamily="34" charset="0"/>
                <a:cs typeface="Calibri" panose="020F0502020204030204" pitchFamily="34" charset="0"/>
              </a:rPr>
              <a:t>edital. A </a:t>
            </a:r>
            <a:r>
              <a:rPr lang="pt-BR" dirty="0">
                <a:latin typeface="Calibri" panose="020F0502020204030204" pitchFamily="34" charset="0"/>
                <a:cs typeface="Calibri" panose="020F0502020204030204" pitchFamily="34" charset="0"/>
              </a:rPr>
              <a:t>administração deve enviar a </a:t>
            </a:r>
            <a:r>
              <a:rPr lang="pt-BR" dirty="0" smtClean="0">
                <a:latin typeface="Calibri" panose="020F0502020204030204" pitchFamily="34" charset="0"/>
                <a:cs typeface="Calibri" panose="020F0502020204030204" pitchFamily="34" charset="0"/>
              </a:rPr>
              <a:t>carta-convite </a:t>
            </a:r>
            <a:r>
              <a:rPr lang="pt-BR" dirty="0">
                <a:latin typeface="Calibri" panose="020F0502020204030204" pitchFamily="34" charset="0"/>
                <a:cs typeface="Calibri" panose="020F0502020204030204" pitchFamily="34" charset="0"/>
              </a:rPr>
              <a:t>aos convidados e afixar, </a:t>
            </a:r>
            <a:r>
              <a:rPr lang="pt-BR" dirty="0" smtClean="0">
                <a:latin typeface="Calibri" panose="020F0502020204030204" pitchFamily="34" charset="0"/>
                <a:cs typeface="Calibri" panose="020F0502020204030204" pitchFamily="34" charset="0"/>
              </a:rPr>
              <a:t>no átrio </a:t>
            </a:r>
            <a:r>
              <a:rPr lang="pt-BR" dirty="0">
                <a:latin typeface="Calibri" panose="020F0502020204030204" pitchFamily="34" charset="0"/>
                <a:cs typeface="Calibri" panose="020F0502020204030204" pitchFamily="34" charset="0"/>
              </a:rPr>
              <a:t>da repartição, em local visível ao </a:t>
            </a:r>
            <a:r>
              <a:rPr lang="pt-BR" dirty="0" smtClean="0">
                <a:latin typeface="Calibri" panose="020F0502020204030204" pitchFamily="34" charset="0"/>
                <a:cs typeface="Calibri" panose="020F0502020204030204" pitchFamily="34" charset="0"/>
              </a:rPr>
              <a:t>público. O </a:t>
            </a:r>
            <a:r>
              <a:rPr lang="pt-BR" dirty="0">
                <a:latin typeface="Calibri" panose="020F0502020204030204" pitchFamily="34" charset="0"/>
                <a:cs typeface="Calibri" panose="020F0502020204030204" pitchFamily="34" charset="0"/>
              </a:rPr>
              <a:t>último ato de publicidade é que iniciará </a:t>
            </a:r>
            <a:r>
              <a:rPr lang="pt-BR" i="1" dirty="0">
                <a:latin typeface="Calibri" panose="020F0502020204030204" pitchFamily="34" charset="0"/>
                <a:cs typeface="Calibri" panose="020F0502020204030204" pitchFamily="34" charset="0"/>
              </a:rPr>
              <a:t>a </a:t>
            </a:r>
            <a:r>
              <a:rPr lang="pt-BR" dirty="0">
                <a:latin typeface="Calibri" panose="020F0502020204030204" pitchFamily="34" charset="0"/>
                <a:cs typeface="Calibri" panose="020F0502020204030204" pitchFamily="34" charset="0"/>
              </a:rPr>
              <a:t>contagem do prazo de i</a:t>
            </a:r>
            <a:r>
              <a:rPr lang="pt-BR" dirty="0" smtClean="0">
                <a:latin typeface="Calibri" panose="020F0502020204030204" pitchFamily="34" charset="0"/>
                <a:cs typeface="Calibri" panose="020F0502020204030204" pitchFamily="34" charset="0"/>
              </a:rPr>
              <a:t>ntervalo mínimo</a:t>
            </a:r>
            <a:r>
              <a:rPr lang="pt-BR" sz="2000" dirty="0" smtClean="0">
                <a:latin typeface="Calibri" panose="020F0502020204030204" pitchFamily="34" charset="0"/>
                <a:cs typeface="Calibri" panose="020F0502020204030204" pitchFamily="34" charset="0"/>
              </a:rPr>
              <a:t>.</a:t>
            </a:r>
            <a:endParaRPr lang="pt-BR" sz="20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a:t>
            </a:r>
            <a:r>
              <a:rPr lang="pt-BR" sz="2600" spc="-1" dirty="0" smtClean="0">
                <a:solidFill>
                  <a:srgbClr val="000000"/>
                </a:solidFill>
                <a:uFill>
                  <a:solidFill>
                    <a:srgbClr val="FFFFFF"/>
                  </a:solidFill>
                </a:uFill>
              </a:rPr>
              <a:t>Rodrigues</a:t>
            </a:r>
            <a:endParaRPr lang="pt-BR" sz="2600" spc="-1" dirty="0">
              <a:solidFill>
                <a:srgbClr val="000000"/>
              </a:solidFill>
              <a:uFill>
                <a:solidFill>
                  <a:srgbClr val="FFFFFF"/>
                </a:solidFill>
              </a:uFill>
            </a:endParaRPr>
          </a:p>
        </p:txBody>
      </p:sp>
      <p:sp>
        <p:nvSpPr>
          <p:cNvPr id="167"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68" name="TextShape 3"/>
          <p:cNvSpPr txBox="1"/>
          <p:nvPr/>
        </p:nvSpPr>
        <p:spPr>
          <a:xfrm>
            <a:off x="432000" y="1332720"/>
            <a:ext cx="11155680" cy="5583960"/>
          </a:xfrm>
          <a:prstGeom prst="rect">
            <a:avLst/>
          </a:prstGeom>
          <a:noFill/>
          <a:ln>
            <a:noFill/>
          </a:ln>
        </p:spPr>
        <p:txBody>
          <a:bodyPr lIns="90000" tIns="45000" rIns="90000" bIns="45000"/>
          <a:lstStyle/>
          <a:p>
            <a:pPr algn="ctr"/>
            <a:r>
              <a:rPr lang="pt-BR"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CONCURSO</a:t>
            </a:r>
          </a:p>
          <a:p>
            <a:pPr algn="just"/>
            <a:endParaRPr lang="pt-BR" dirty="0" smtClean="0">
              <a:latin typeface="Calibri" panose="020F0502020204030204" pitchFamily="34" charset="0"/>
              <a:cs typeface="Calibri" panose="020F0502020204030204" pitchFamily="34" charset="0"/>
            </a:endParaRPr>
          </a:p>
          <a:p>
            <a:pPr algn="just"/>
            <a:r>
              <a:rPr lang="pt-BR" dirty="0" smtClean="0">
                <a:latin typeface="Calibri" panose="020F0502020204030204" pitchFamily="34" charset="0"/>
                <a:cs typeface="Calibri" panose="020F0502020204030204" pitchFamily="34" charset="0"/>
              </a:rPr>
              <a:t>Instrumento </a:t>
            </a:r>
            <a:r>
              <a:rPr lang="pt-BR" dirty="0">
                <a:latin typeface="Calibri" panose="020F0502020204030204" pitchFamily="34" charset="0"/>
                <a:cs typeface="Calibri" panose="020F0502020204030204" pitchFamily="34" charset="0"/>
              </a:rPr>
              <a:t>para selecionar trabalhos técnicos, científicos ou artísticos com </a:t>
            </a:r>
            <a:r>
              <a:rPr lang="pt-BR" dirty="0" smtClean="0">
                <a:latin typeface="Calibri" panose="020F0502020204030204" pitchFamily="34" charset="0"/>
                <a:cs typeface="Calibri" panose="020F0502020204030204" pitchFamily="34" charset="0"/>
              </a:rPr>
              <a:t>certas características personalíssimas </a:t>
            </a:r>
            <a:r>
              <a:rPr lang="pt-BR" dirty="0">
                <a:latin typeface="Calibri" panose="020F0502020204030204" pitchFamily="34" charset="0"/>
                <a:cs typeface="Calibri" panose="020F0502020204030204" pitchFamily="34" charset="0"/>
              </a:rPr>
              <a:t>para incentivar o desenvolvimento cultural.</a:t>
            </a:r>
          </a:p>
          <a:p>
            <a:pPr algn="just"/>
            <a:endParaRPr lang="pt-BR" dirty="0" smtClean="0">
              <a:latin typeface="Calibri" panose="020F0502020204030204" pitchFamily="34" charset="0"/>
              <a:cs typeface="Calibri" panose="020F0502020204030204" pitchFamily="34" charset="0"/>
            </a:endParaRPr>
          </a:p>
          <a:p>
            <a:pPr algn="just"/>
            <a:r>
              <a:rPr lang="pt-BR" dirty="0" smtClean="0">
                <a:latin typeface="Calibri" panose="020F0502020204030204" pitchFamily="34" charset="0"/>
                <a:cs typeface="Calibri" panose="020F0502020204030204" pitchFamily="34" charset="0"/>
              </a:rPr>
              <a:t>ATENÇÃO</a:t>
            </a:r>
            <a:r>
              <a:rPr lang="pt-BR" dirty="0">
                <a:latin typeface="Calibri" panose="020F0502020204030204" pitchFamily="34" charset="0"/>
                <a:cs typeface="Calibri" panose="020F0502020204030204" pitchFamily="34" charset="0"/>
              </a:rPr>
              <a:t>! Também utilizada para contratação de serviços técnicos profissionais </a:t>
            </a:r>
            <a:r>
              <a:rPr lang="pt-BR" dirty="0" smtClean="0">
                <a:latin typeface="Calibri" panose="020F0502020204030204" pitchFamily="34" charset="0"/>
                <a:cs typeface="Calibri" panose="020F0502020204030204" pitchFamily="34" charset="0"/>
              </a:rPr>
              <a:t>especializados</a:t>
            </a:r>
            <a:endParaRPr lang="pt-BR" dirty="0">
              <a:latin typeface="Calibri" panose="020F0502020204030204" pitchFamily="34" charset="0"/>
              <a:cs typeface="Calibri" panose="020F0502020204030204" pitchFamily="34" charset="0"/>
            </a:endParaRPr>
          </a:p>
          <a:p>
            <a:pPr algn="just"/>
            <a:r>
              <a:rPr lang="pt-BR" dirty="0">
                <a:latin typeface="Calibri" panose="020F0502020204030204" pitchFamily="34" charset="0"/>
                <a:cs typeface="Calibri" panose="020F0502020204030204" pitchFamily="34" charset="0"/>
              </a:rPr>
              <a:t>(</a:t>
            </a:r>
            <a:r>
              <a:rPr lang="pt-BR" dirty="0" err="1">
                <a:latin typeface="Calibri" panose="020F0502020204030204" pitchFamily="34" charset="0"/>
                <a:cs typeface="Calibri" panose="020F0502020204030204" pitchFamily="34" charset="0"/>
              </a:rPr>
              <a:t>art</a:t>
            </a:r>
            <a:r>
              <a:rPr lang="pt-BR" dirty="0">
                <a:latin typeface="Calibri" panose="020F0502020204030204" pitchFamily="34" charset="0"/>
                <a:cs typeface="Calibri" panose="020F0502020204030204" pitchFamily="34" charset="0"/>
              </a:rPr>
              <a:t>, 13 da Lei 8.666/93</a:t>
            </a:r>
            <a:r>
              <a:rPr lang="pt-BR" dirty="0" smtClean="0">
                <a:latin typeface="Calibri" panose="020F0502020204030204" pitchFamily="34" charset="0"/>
                <a:cs typeface="Calibri" panose="020F0502020204030204" pitchFamily="34" charset="0"/>
              </a:rPr>
              <a:t>).</a:t>
            </a:r>
          </a:p>
          <a:p>
            <a:pPr algn="just"/>
            <a:endParaRPr lang="pt-BR" dirty="0">
              <a:latin typeface="Calibri" panose="020F0502020204030204" pitchFamily="34" charset="0"/>
              <a:cs typeface="Calibri" panose="020F0502020204030204" pitchFamily="34" charset="0"/>
            </a:endParaRPr>
          </a:p>
          <a:p>
            <a:pPr algn="just"/>
            <a:r>
              <a:rPr lang="pt-BR" dirty="0">
                <a:latin typeface="Calibri" panose="020F0502020204030204" pitchFamily="34" charset="0"/>
                <a:cs typeface="Calibri" panose="020F0502020204030204" pitchFamily="34" charset="0"/>
              </a:rPr>
              <a:t>Diferencia-se do concurso público, porque não há qualquer preenchimento de cargos ou </a:t>
            </a:r>
            <a:r>
              <a:rPr lang="pt-BR" dirty="0" smtClean="0">
                <a:latin typeface="Calibri" panose="020F0502020204030204" pitchFamily="34" charset="0"/>
                <a:cs typeface="Calibri" panose="020F0502020204030204" pitchFamily="34" charset="0"/>
              </a:rPr>
              <a:t>contratação de empregado.</a:t>
            </a:r>
          </a:p>
          <a:p>
            <a:pPr algn="just"/>
            <a:endParaRPr lang="pt-BR" dirty="0">
              <a:latin typeface="Calibri" panose="020F0502020204030204" pitchFamily="34" charset="0"/>
              <a:cs typeface="Calibri" panose="020F0502020204030204" pitchFamily="34" charset="0"/>
            </a:endParaRPr>
          </a:p>
          <a:p>
            <a:pPr algn="just"/>
            <a:r>
              <a:rPr lang="pt-BR" dirty="0">
                <a:latin typeface="Calibri" panose="020F0502020204030204" pitchFamily="34" charset="0"/>
                <a:cs typeface="Calibri" panose="020F0502020204030204" pitchFamily="34" charset="0"/>
              </a:rPr>
              <a:t>O procedimento desta modalidade será definido em regulamento próprio: qualificação dos </a:t>
            </a:r>
            <a:r>
              <a:rPr lang="pt-BR" dirty="0" smtClean="0">
                <a:latin typeface="Calibri" panose="020F0502020204030204" pitchFamily="34" charset="0"/>
                <a:cs typeface="Calibri" panose="020F0502020204030204" pitchFamily="34" charset="0"/>
              </a:rPr>
              <a:t>participantes,</a:t>
            </a:r>
            <a:r>
              <a:rPr lang="pt-BR" dirty="0">
                <a:latin typeface="Calibri" panose="020F0502020204030204" pitchFamily="34" charset="0"/>
                <a:cs typeface="Calibri" panose="020F0502020204030204" pitchFamily="34" charset="0"/>
              </a:rPr>
              <a:t> </a:t>
            </a:r>
            <a:r>
              <a:rPr lang="pt-BR" dirty="0" smtClean="0">
                <a:latin typeface="Calibri" panose="020F0502020204030204" pitchFamily="34" charset="0"/>
                <a:cs typeface="Calibri" panose="020F0502020204030204" pitchFamily="34" charset="0"/>
              </a:rPr>
              <a:t>as </a:t>
            </a:r>
            <a:r>
              <a:rPr lang="pt-BR" dirty="0">
                <a:latin typeface="Calibri" panose="020F0502020204030204" pitchFamily="34" charset="0"/>
                <a:cs typeface="Calibri" panose="020F0502020204030204" pitchFamily="34" charset="0"/>
              </a:rPr>
              <a:t>diretrizes, a forma de apresentação do trabalho, bem como os valores dos </a:t>
            </a:r>
            <a:r>
              <a:rPr lang="pt-BR" dirty="0" smtClean="0">
                <a:latin typeface="Calibri" panose="020F0502020204030204" pitchFamily="34" charset="0"/>
                <a:cs typeface="Calibri" panose="020F0502020204030204" pitchFamily="34" charset="0"/>
              </a:rPr>
              <a:t>prêmios a </a:t>
            </a:r>
            <a:r>
              <a:rPr lang="pt-BR" dirty="0">
                <a:latin typeface="Calibri" panose="020F0502020204030204" pitchFamily="34" charset="0"/>
                <a:cs typeface="Calibri" panose="020F0502020204030204" pitchFamily="34" charset="0"/>
              </a:rPr>
              <a:t>serem pagos aos </a:t>
            </a:r>
            <a:r>
              <a:rPr lang="pt-BR" dirty="0" smtClean="0">
                <a:latin typeface="Calibri" panose="020F0502020204030204" pitchFamily="34" charset="0"/>
                <a:cs typeface="Calibri" panose="020F0502020204030204" pitchFamily="34" charset="0"/>
              </a:rPr>
              <a:t>vencedores.</a:t>
            </a:r>
          </a:p>
          <a:p>
            <a:pPr algn="just"/>
            <a:endParaRPr lang="pt-BR" dirty="0">
              <a:latin typeface="Calibri" panose="020F0502020204030204" pitchFamily="34" charset="0"/>
              <a:cs typeface="Calibri" panose="020F0502020204030204" pitchFamily="34" charset="0"/>
            </a:endParaRPr>
          </a:p>
          <a:p>
            <a:pPr algn="just"/>
            <a:r>
              <a:rPr lang="pt-BR" dirty="0">
                <a:latin typeface="Calibri" panose="020F0502020204030204" pitchFamily="34" charset="0"/>
                <a:cs typeface="Calibri" panose="020F0502020204030204" pitchFamily="34" charset="0"/>
              </a:rPr>
              <a:t>A chamada comissão especial de concurso é composta por três membros: pessoas Idôneas </a:t>
            </a:r>
            <a:r>
              <a:rPr lang="pt-BR" dirty="0" smtClean="0">
                <a:latin typeface="Calibri" panose="020F0502020204030204" pitchFamily="34" charset="0"/>
                <a:cs typeface="Calibri" panose="020F0502020204030204" pitchFamily="34" charset="0"/>
              </a:rPr>
              <a:t>que tenham </a:t>
            </a:r>
            <a:r>
              <a:rPr lang="pt-BR" dirty="0">
                <a:latin typeface="Calibri" panose="020F0502020204030204" pitchFamily="34" charset="0"/>
                <a:cs typeface="Calibri" panose="020F0502020204030204" pitchFamily="34" charset="0"/>
              </a:rPr>
              <a:t>conhecimento na área do trabalho que será apresentado {</a:t>
            </a:r>
            <a:r>
              <a:rPr lang="pt-BR" dirty="0" err="1">
                <a:latin typeface="Calibri" panose="020F0502020204030204" pitchFamily="34" charset="0"/>
                <a:cs typeface="Calibri" panose="020F0502020204030204" pitchFamily="34" charset="0"/>
              </a:rPr>
              <a:t>art</a:t>
            </a:r>
            <a:r>
              <a:rPr lang="pt-BR" dirty="0">
                <a:latin typeface="Calibri" panose="020F0502020204030204" pitchFamily="34" charset="0"/>
                <a:cs typeface="Calibri" panose="020F0502020204030204" pitchFamily="34" charset="0"/>
              </a:rPr>
              <a:t> 51, § 5º, da Lei 8.666/93).</a:t>
            </a:r>
          </a:p>
          <a:p>
            <a:pPr algn="just"/>
            <a:r>
              <a:rPr lang="pt-BR" dirty="0">
                <a:latin typeface="Calibri" panose="020F0502020204030204" pitchFamily="34" charset="0"/>
                <a:cs typeface="Calibri" panose="020F0502020204030204" pitchFamily="34" charset="0"/>
              </a:rPr>
              <a:t>Não precisa ser servidor público.</a:t>
            </a:r>
            <a:endParaRPr lang="pt-BR"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a:t>
            </a:r>
            <a:r>
              <a:rPr lang="pt-BR" sz="2600" spc="-1" dirty="0" smtClean="0">
                <a:solidFill>
                  <a:srgbClr val="000000"/>
                </a:solidFill>
                <a:uFill>
                  <a:solidFill>
                    <a:srgbClr val="FFFFFF"/>
                  </a:solidFill>
                </a:uFill>
              </a:rPr>
              <a:t>Rodrigues</a:t>
            </a:r>
            <a:endParaRPr lang="pt-BR" sz="2600" spc="-1" dirty="0">
              <a:solidFill>
                <a:srgbClr val="000000"/>
              </a:solidFill>
              <a:uFill>
                <a:solidFill>
                  <a:srgbClr val="FFFFFF"/>
                </a:solidFill>
              </a:uFill>
            </a:endParaRPr>
          </a:p>
        </p:txBody>
      </p:sp>
      <p:sp>
        <p:nvSpPr>
          <p:cNvPr id="170"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71" name="TextShape 3"/>
          <p:cNvSpPr txBox="1"/>
          <p:nvPr/>
        </p:nvSpPr>
        <p:spPr>
          <a:xfrm>
            <a:off x="432000" y="1332720"/>
            <a:ext cx="11155680" cy="5583960"/>
          </a:xfrm>
          <a:prstGeom prst="rect">
            <a:avLst/>
          </a:prstGeom>
          <a:noFill/>
          <a:ln>
            <a:noFill/>
          </a:ln>
        </p:spPr>
        <p:txBody>
          <a:bodyPr lIns="90000" tIns="45000" rIns="90000" bIns="45000"/>
          <a:lstStyle/>
          <a:p>
            <a:pPr algn="ctr"/>
            <a:r>
              <a:rPr lang="pt-BR" sz="1700" b="0" strike="noStrike" spc="-1" dirty="0" smtClean="0">
                <a:solidFill>
                  <a:srgbClr val="000000"/>
                </a:solidFill>
                <a:uFill>
                  <a:solidFill>
                    <a:srgbClr val="FFFFFF"/>
                  </a:solidFill>
                </a:uFill>
                <a:latin typeface="Arial"/>
              </a:rPr>
              <a:t>LEILÃO </a:t>
            </a:r>
          </a:p>
          <a:p>
            <a:pPr algn="just"/>
            <a:endParaRPr lang="pt-BR" spc="-1" dirty="0">
              <a:solidFill>
                <a:srgbClr val="000000"/>
              </a:solidFill>
              <a:uFill>
                <a:solidFill>
                  <a:srgbClr val="FFFFFF"/>
                </a:solidFill>
              </a:uFill>
              <a:latin typeface="Arial"/>
            </a:endParaRPr>
          </a:p>
          <a:p>
            <a:pPr algn="just"/>
            <a:r>
              <a:rPr lang="pt-BR" dirty="0"/>
              <a:t>Serve para alienação de bens pelo poder público àquele que ofertar o maior preço, seja ele </a:t>
            </a:r>
            <a:r>
              <a:rPr lang="pt-BR" dirty="0" smtClean="0"/>
              <a:t>igual ou </a:t>
            </a:r>
            <a:r>
              <a:rPr lang="pt-BR" dirty="0"/>
              <a:t>superior ao valor da </a:t>
            </a:r>
            <a:r>
              <a:rPr lang="pt-BR" dirty="0" smtClean="0"/>
              <a:t>avaliação. Sempre </a:t>
            </a:r>
            <a:r>
              <a:rPr lang="pt-BR" dirty="0"/>
              <a:t>do tipo maior lance.</a:t>
            </a:r>
          </a:p>
          <a:p>
            <a:pPr algn="just"/>
            <a:endParaRPr lang="pt-BR" dirty="0" smtClean="0"/>
          </a:p>
          <a:p>
            <a:pPr algn="just"/>
            <a:r>
              <a:rPr lang="pt-BR" dirty="0" smtClean="0"/>
              <a:t>O </a:t>
            </a:r>
            <a:r>
              <a:rPr lang="pt-BR" dirty="0"/>
              <a:t>leilão é realizado pelo </a:t>
            </a:r>
            <a:r>
              <a:rPr lang="pt-BR" dirty="0" smtClean="0"/>
              <a:t>leiloeiro, </a:t>
            </a:r>
            <a:r>
              <a:rPr lang="pt-BR" dirty="0"/>
              <a:t>que pode ser o leiloeiro oficial ou um servidor designado </a:t>
            </a:r>
            <a:r>
              <a:rPr lang="pt-BR" dirty="0" smtClean="0"/>
              <a:t>pela Administração Pública </a:t>
            </a:r>
            <a:r>
              <a:rPr lang="pt-BR" dirty="0"/>
              <a:t>para </a:t>
            </a:r>
            <a:r>
              <a:rPr lang="pt-BR" dirty="0" smtClean="0"/>
              <a:t>cumprir </a:t>
            </a:r>
            <a:r>
              <a:rPr lang="pt-BR" dirty="0"/>
              <a:t>a função de leiloeiro e, portanto, não possui comissão </a:t>
            </a:r>
            <a:r>
              <a:rPr lang="pt-BR" dirty="0" smtClean="0"/>
              <a:t>de licitação</a:t>
            </a:r>
            <a:r>
              <a:rPr lang="pt-BR" dirty="0"/>
              <a:t>.</a:t>
            </a:r>
          </a:p>
          <a:p>
            <a:pPr algn="just"/>
            <a:endParaRPr lang="pt-BR" dirty="0" smtClean="0"/>
          </a:p>
          <a:p>
            <a:pPr algn="just"/>
            <a:r>
              <a:rPr lang="pt-BR" dirty="0" smtClean="0"/>
              <a:t>Não </a:t>
            </a:r>
            <a:r>
              <a:rPr lang="pt-BR" dirty="0"/>
              <a:t>tem </a:t>
            </a:r>
            <a:r>
              <a:rPr lang="pt-BR" dirty="0" smtClean="0"/>
              <a:t>procedimento </a:t>
            </a:r>
            <a:r>
              <a:rPr lang="pt-BR" dirty="0"/>
              <a:t>definido na </a:t>
            </a:r>
            <a:r>
              <a:rPr lang="pt-BR" dirty="0" smtClean="0"/>
              <a:t>Lei </a:t>
            </a:r>
            <a:r>
              <a:rPr lang="pt-BR" dirty="0"/>
              <a:t>de </a:t>
            </a:r>
            <a:r>
              <a:rPr lang="pt-BR" dirty="0" smtClean="0"/>
              <a:t>Licitações. </a:t>
            </a:r>
            <a:r>
              <a:rPr lang="pt-BR" dirty="0"/>
              <a:t>Contudo, a realização do certame </a:t>
            </a:r>
            <a:r>
              <a:rPr lang="pt-BR" dirty="0" smtClean="0"/>
              <a:t>deve obedecer </a:t>
            </a:r>
            <a:r>
              <a:rPr lang="pt-BR" dirty="0"/>
              <a:t>a todos os principies e regras definidos na Lei 8.666/93, sendo a </a:t>
            </a:r>
            <a:r>
              <a:rPr lang="pt-BR" dirty="0" smtClean="0"/>
              <a:t>procedimentalização regulada </a:t>
            </a:r>
            <a:r>
              <a:rPr lang="pt-BR" dirty="0"/>
              <a:t>pelo Direito </a:t>
            </a:r>
            <a:r>
              <a:rPr lang="pt-BR" dirty="0" smtClean="0"/>
              <a:t>Comercial</a:t>
            </a:r>
            <a:r>
              <a:rPr lang="pt-BR" dirty="0" smtClean="0"/>
              <a:t>.</a:t>
            </a:r>
          </a:p>
          <a:p>
            <a:pPr algn="just"/>
            <a:endParaRPr lang="pt-BR" dirty="0"/>
          </a:p>
          <a:p>
            <a:pPr algn="just"/>
            <a:r>
              <a:rPr lang="pt-BR" dirty="0"/>
              <a:t>ATENÇÃO! O leilão pode ser feito para alienar bens imóveis que tenham sido adquiridos </a:t>
            </a:r>
            <a:r>
              <a:rPr lang="pt-BR" dirty="0" smtClean="0"/>
              <a:t>por decisão </a:t>
            </a:r>
            <a:r>
              <a:rPr lang="pt-BR" dirty="0"/>
              <a:t>judicial ou dação em pagamento (todos os outros deverão ser alienados mediante </a:t>
            </a:r>
            <a:r>
              <a:rPr lang="pt-BR" dirty="0" smtClean="0"/>
              <a:t>concorrência, obrigatoriamente</a:t>
            </a:r>
            <a:r>
              <a:rPr lang="pt-BR" dirty="0" smtClean="0"/>
              <a:t>).</a:t>
            </a:r>
          </a:p>
          <a:p>
            <a:pPr algn="just"/>
            <a:endParaRPr lang="pt-BR" dirty="0"/>
          </a:p>
          <a:p>
            <a:pPr algn="just"/>
            <a:r>
              <a:rPr lang="pt-BR" dirty="0"/>
              <a:t>Também, é modalidade licitatória para alienação de bens móveis inservíveis, apreendidos </a:t>
            </a:r>
            <a:r>
              <a:rPr lang="pt-BR" dirty="0" smtClean="0"/>
              <a:t>e penhorados </a:t>
            </a:r>
            <a:r>
              <a:rPr lang="pt-BR" dirty="0"/>
              <a:t>pelo poder público (penhor, não penhora</a:t>
            </a:r>
            <a:r>
              <a:rPr lang="pt-BR" dirty="0" smtClean="0"/>
              <a:t>).</a:t>
            </a:r>
            <a:endParaRPr lang="pt-B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Rodrigues</a:t>
            </a:r>
          </a:p>
          <a:p>
            <a:pPr marL="216000" indent="-216000">
              <a:buClr>
                <a:srgbClr val="000000"/>
              </a:buClr>
              <a:buSzPct val="45000"/>
              <a:buFont typeface="Wingdings" charset="2"/>
              <a:buChar char=""/>
            </a:pPr>
            <a:endParaRPr lang="pt-BR" sz="2600" b="0" strike="noStrike" spc="-1" dirty="0">
              <a:solidFill>
                <a:srgbClr val="000000"/>
              </a:solidFill>
              <a:uFill>
                <a:solidFill>
                  <a:srgbClr val="FFFFFF"/>
                </a:solidFill>
              </a:uFill>
              <a:latin typeface="Arial"/>
            </a:endParaRPr>
          </a:p>
        </p:txBody>
      </p:sp>
      <p:sp>
        <p:nvSpPr>
          <p:cNvPr id="92" name="TextShape 2"/>
          <p:cNvSpPr txBox="1"/>
          <p:nvPr/>
        </p:nvSpPr>
        <p:spPr>
          <a:xfrm>
            <a:off x="218520" y="1371600"/>
            <a:ext cx="11530440" cy="4859280"/>
          </a:xfrm>
          <a:prstGeom prst="rect">
            <a:avLst/>
          </a:prstGeom>
          <a:noFill/>
          <a:ln>
            <a:noFill/>
          </a:ln>
        </p:spPr>
        <p:txBody>
          <a:bodyPr/>
          <a:lstStyle/>
          <a:p>
            <a:r>
              <a:rPr lang="pt-BR" sz="24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COMPETÊNCIA PARA LEGISLAR</a:t>
            </a:r>
          </a:p>
          <a:p>
            <a:endParaRPr lang="pt-BR" sz="2400" spc="-1" dirty="0" smtClean="0">
              <a:solidFill>
                <a:srgbClr val="000000"/>
              </a:solidFill>
              <a:uFill>
                <a:solidFill>
                  <a:srgbClr val="FFFFFF"/>
                </a:solidFill>
              </a:uFill>
              <a:latin typeface="Calibri" panose="020F0502020204030204" pitchFamily="34" charset="0"/>
              <a:cs typeface="Calibri" panose="020F0502020204030204" pitchFamily="34" charset="0"/>
            </a:endParaRPr>
          </a:p>
          <a:p>
            <a:r>
              <a:rPr lang="pt-BR" sz="2400" spc="-1" dirty="0" smtClean="0">
                <a:solidFill>
                  <a:srgbClr val="000000"/>
                </a:solidFill>
                <a:uFill>
                  <a:solidFill>
                    <a:srgbClr val="FFFFFF"/>
                  </a:solidFill>
                </a:uFill>
                <a:latin typeface="Calibri" panose="020F0502020204030204" pitchFamily="34" charset="0"/>
                <a:cs typeface="Calibri" panose="020F0502020204030204" pitchFamily="34" charset="0"/>
              </a:rPr>
              <a:t>De acordo com o art. 22 da CF/88, compete privativamente a UNIÃO legislar sobre (...) XXVII – normas gerais de licitação e contratação, em todas as modalidades, para as administrações públicas diretas, indiretas, autárquicas e fundacionais da União, Estados Distrito Federal e Municípios, obedecido o disposto no art. 37, XXI, e para as empresas ´públicas e sociedades de economia mista, nos termos do art. 173, §1º, III.</a:t>
            </a:r>
          </a:p>
          <a:p>
            <a:endParaRPr lang="pt-BR" sz="2400" spc="-1" dirty="0">
              <a:solidFill>
                <a:srgbClr val="000000"/>
              </a:solidFill>
              <a:uFill>
                <a:solidFill>
                  <a:srgbClr val="FFFFFF"/>
                </a:solidFill>
              </a:uFill>
              <a:latin typeface="Calibri" panose="020F0502020204030204" pitchFamily="34" charset="0"/>
              <a:cs typeface="Calibri" panose="020F0502020204030204" pitchFamily="34" charset="0"/>
            </a:endParaRPr>
          </a:p>
          <a:p>
            <a:endParaRPr lang="pt-BR" sz="2400" spc="-1" dirty="0" smtClean="0">
              <a:solidFill>
                <a:srgbClr val="000000"/>
              </a:solidFill>
              <a:uFill>
                <a:solidFill>
                  <a:srgbClr val="FFFFFF"/>
                </a:solidFill>
              </a:uFill>
              <a:latin typeface="Calibri" panose="020F0502020204030204" pitchFamily="34" charset="0"/>
              <a:cs typeface="Calibri" panose="020F0502020204030204" pitchFamily="34" charset="0"/>
            </a:endParaRPr>
          </a:p>
          <a:p>
            <a:r>
              <a:rPr lang="pt-BR" sz="2400" b="1" spc="-1" dirty="0" smtClean="0">
                <a:solidFill>
                  <a:srgbClr val="000000"/>
                </a:solidFill>
                <a:uFill>
                  <a:solidFill>
                    <a:srgbClr val="FFFFFF"/>
                  </a:solidFill>
                </a:uFill>
                <a:latin typeface="Calibri" panose="020F0502020204030204" pitchFamily="34" charset="0"/>
                <a:cs typeface="Calibri" panose="020F0502020204030204" pitchFamily="34" charset="0"/>
              </a:rPr>
              <a:t>Obs. Os entes federativos poderão expedir normas específicas para regulamentar seus procedimentos licitatórios, desde que observadas as normas genéricas t5razidas na legislação federal.</a:t>
            </a:r>
            <a:endParaRPr lang="pt-BR" sz="2400" b="1" spc="-1" dirty="0">
              <a:solidFill>
                <a:srgbClr val="000000"/>
              </a:solidFill>
              <a:uFill>
                <a:solidFill>
                  <a:srgbClr val="FFFFFF"/>
                </a:solidFill>
              </a:uFill>
              <a:latin typeface="Calibri" panose="020F0502020204030204" pitchFamily="34" charset="0"/>
              <a:cs typeface="Calibri" panose="020F0502020204030204" pitchFamily="34" charset="0"/>
            </a:endParaRPr>
          </a:p>
          <a:p>
            <a:endParaRPr lang="pt-BR" sz="2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endParaRPr lang="pt-BR" sz="2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endParaRPr lang="pt-BR" sz="2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endParaRPr lang="pt-BR" sz="2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endParaRPr lang="pt-BR" sz="2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a:t>
            </a:r>
            <a:r>
              <a:rPr lang="pt-BR" sz="2600" spc="-1" dirty="0" smtClean="0">
                <a:solidFill>
                  <a:srgbClr val="000000"/>
                </a:solidFill>
                <a:uFill>
                  <a:solidFill>
                    <a:srgbClr val="FFFFFF"/>
                  </a:solidFill>
                </a:uFill>
              </a:rPr>
              <a:t>Rodrigues</a:t>
            </a:r>
            <a:endParaRPr lang="pt-BR" sz="2600" spc="-1" dirty="0">
              <a:solidFill>
                <a:srgbClr val="000000"/>
              </a:solidFill>
              <a:uFill>
                <a:solidFill>
                  <a:srgbClr val="FFFFFF"/>
                </a:solidFill>
              </a:uFill>
            </a:endParaRPr>
          </a:p>
        </p:txBody>
      </p:sp>
      <p:sp>
        <p:nvSpPr>
          <p:cNvPr id="173"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74" name="TextShape 3"/>
          <p:cNvSpPr txBox="1"/>
          <p:nvPr/>
        </p:nvSpPr>
        <p:spPr>
          <a:xfrm>
            <a:off x="432000" y="1332720"/>
            <a:ext cx="11155680" cy="5583960"/>
          </a:xfrm>
          <a:prstGeom prst="rect">
            <a:avLst/>
          </a:prstGeom>
          <a:noFill/>
          <a:ln>
            <a:noFill/>
          </a:ln>
        </p:spPr>
        <p:txBody>
          <a:bodyPr lIns="90000" tIns="45000" rIns="90000" bIns="45000"/>
          <a:lstStyle/>
          <a:p>
            <a:pPr algn="ctr"/>
            <a:r>
              <a:rPr lang="pt-BR" sz="20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PREGÃO (LEI 10.520/2002)</a:t>
            </a:r>
          </a:p>
          <a:p>
            <a:pPr algn="just"/>
            <a:r>
              <a:rPr lang="pt-BR" dirty="0" smtClean="0">
                <a:latin typeface="Calibri" panose="020F0502020204030204" pitchFamily="34" charset="0"/>
                <a:cs typeface="Calibri" panose="020F0502020204030204" pitchFamily="34" charset="0"/>
              </a:rPr>
              <a:t>Para </a:t>
            </a:r>
            <a:r>
              <a:rPr lang="pt-BR" dirty="0">
                <a:latin typeface="Calibri" panose="020F0502020204030204" pitchFamily="34" charset="0"/>
                <a:cs typeface="Calibri" panose="020F0502020204030204" pitchFamily="34" charset="0"/>
              </a:rPr>
              <a:t>aquisição de </a:t>
            </a:r>
            <a:r>
              <a:rPr lang="pt-BR" dirty="0" smtClean="0">
                <a:latin typeface="Calibri" panose="020F0502020204030204" pitchFamily="34" charset="0"/>
                <a:cs typeface="Calibri" panose="020F0502020204030204" pitchFamily="34" charset="0"/>
              </a:rPr>
              <a:t>bens e </a:t>
            </a:r>
            <a:r>
              <a:rPr lang="pt-BR" dirty="0" smtClean="0">
                <a:latin typeface="Calibri" panose="020F0502020204030204" pitchFamily="34" charset="0"/>
                <a:cs typeface="Calibri" panose="020F0502020204030204" pitchFamily="34" charset="0"/>
              </a:rPr>
              <a:t>serviços </a:t>
            </a:r>
            <a:r>
              <a:rPr lang="pt-BR" dirty="0">
                <a:latin typeface="Calibri" panose="020F0502020204030204" pitchFamily="34" charset="0"/>
                <a:cs typeface="Calibri" panose="020F0502020204030204" pitchFamily="34" charset="0"/>
              </a:rPr>
              <a:t>comuns, cujos padrões mínimos de qualidade serão previamente estipulados no </a:t>
            </a:r>
            <a:r>
              <a:rPr lang="pt-BR" dirty="0" smtClean="0">
                <a:latin typeface="Calibri" panose="020F0502020204030204" pitchFamily="34" charset="0"/>
                <a:cs typeface="Calibri" panose="020F0502020204030204" pitchFamily="34" charset="0"/>
              </a:rPr>
              <a:t>instrumento convocatório</a:t>
            </a:r>
            <a:r>
              <a:rPr lang="pt-BR" dirty="0">
                <a:latin typeface="Calibri" panose="020F0502020204030204" pitchFamily="34" charset="0"/>
                <a:cs typeface="Calibri" panose="020F0502020204030204" pitchFamily="34" charset="0"/>
              </a:rPr>
              <a:t>.</a:t>
            </a:r>
          </a:p>
          <a:p>
            <a:pPr algn="just"/>
            <a:endParaRPr lang="pt-BR" dirty="0" smtClean="0">
              <a:latin typeface="Calibri" panose="020F0502020204030204" pitchFamily="34" charset="0"/>
              <a:cs typeface="Calibri" panose="020F0502020204030204" pitchFamily="34" charset="0"/>
            </a:endParaRPr>
          </a:p>
          <a:p>
            <a:pPr algn="just"/>
            <a:r>
              <a:rPr lang="pt-BR" dirty="0" smtClean="0">
                <a:latin typeface="Calibri" panose="020F0502020204030204" pitchFamily="34" charset="0"/>
                <a:cs typeface="Calibri" panose="020F0502020204030204" pitchFamily="34" charset="0"/>
              </a:rPr>
              <a:t>Do </a:t>
            </a:r>
            <a:r>
              <a:rPr lang="pt-BR" dirty="0">
                <a:latin typeface="Calibri" panose="020F0502020204030204" pitchFamily="34" charset="0"/>
                <a:cs typeface="Calibri" panose="020F0502020204030204" pitchFamily="34" charset="0"/>
              </a:rPr>
              <a:t>tipo menor preço.</a:t>
            </a:r>
          </a:p>
          <a:p>
            <a:pPr algn="just"/>
            <a:endParaRPr lang="pt-BR" dirty="0" smtClean="0">
              <a:latin typeface="Calibri" panose="020F0502020204030204" pitchFamily="34" charset="0"/>
              <a:cs typeface="Calibri" panose="020F0502020204030204" pitchFamily="34" charset="0"/>
            </a:endParaRPr>
          </a:p>
          <a:p>
            <a:pPr algn="just"/>
            <a:r>
              <a:rPr lang="pt-BR" dirty="0" smtClean="0">
                <a:latin typeface="Calibri" panose="020F0502020204030204" pitchFamily="34" charset="0"/>
                <a:cs typeface="Calibri" panose="020F0502020204030204" pitchFamily="34" charset="0"/>
              </a:rPr>
              <a:t>Não </a:t>
            </a:r>
            <a:r>
              <a:rPr lang="pt-BR" dirty="0">
                <a:latin typeface="Calibri" panose="020F0502020204030204" pitchFamily="34" charset="0"/>
                <a:cs typeface="Calibri" panose="020F0502020204030204" pitchFamily="34" charset="0"/>
              </a:rPr>
              <a:t>há designação de comissão licitante, sendo o pregoeiro o responsável pela </a:t>
            </a:r>
            <a:r>
              <a:rPr lang="pt-BR" dirty="0" smtClean="0">
                <a:latin typeface="Calibri" panose="020F0502020204030204" pitchFamily="34" charset="0"/>
                <a:cs typeface="Calibri" panose="020F0502020204030204" pitchFamily="34" charset="0"/>
              </a:rPr>
              <a:t>realização do pregão</a:t>
            </a:r>
            <a:r>
              <a:rPr lang="pt-BR" dirty="0">
                <a:latin typeface="Calibri" panose="020F0502020204030204" pitchFamily="34" charset="0"/>
                <a:cs typeface="Calibri" panose="020F0502020204030204" pitchFamily="34" charset="0"/>
              </a:rPr>
              <a:t>, que será um servidor efetivo designado a esta </a:t>
            </a:r>
            <a:r>
              <a:rPr lang="pt-BR" dirty="0" smtClean="0">
                <a:latin typeface="Calibri" panose="020F0502020204030204" pitchFamily="34" charset="0"/>
                <a:cs typeface="Calibri" panose="020F0502020204030204" pitchFamily="34" charset="0"/>
              </a:rPr>
              <a:t>função.</a:t>
            </a:r>
            <a:endParaRPr lang="pt-BR" dirty="0">
              <a:latin typeface="Calibri" panose="020F0502020204030204" pitchFamily="34" charset="0"/>
              <a:cs typeface="Calibri" panose="020F0502020204030204" pitchFamily="34" charset="0"/>
            </a:endParaRPr>
          </a:p>
          <a:p>
            <a:pPr algn="just"/>
            <a:endParaRPr lang="pt-BR" dirty="0" smtClean="0">
              <a:latin typeface="Calibri" panose="020F0502020204030204" pitchFamily="34" charset="0"/>
              <a:cs typeface="Calibri" panose="020F0502020204030204" pitchFamily="34" charset="0"/>
            </a:endParaRPr>
          </a:p>
          <a:p>
            <a:pPr algn="just"/>
            <a:r>
              <a:rPr lang="pt-BR" dirty="0" smtClean="0">
                <a:latin typeface="Calibri" panose="020F0502020204030204" pitchFamily="34" charset="0"/>
                <a:cs typeface="Calibri" panose="020F0502020204030204" pitchFamily="34" charset="0"/>
              </a:rPr>
              <a:t>ATENÇÃO</a:t>
            </a:r>
            <a:r>
              <a:rPr lang="pt-BR" dirty="0">
                <a:latin typeface="Calibri" panose="020F0502020204030204" pitchFamily="34" charset="0"/>
                <a:cs typeface="Calibri" panose="020F0502020204030204" pitchFamily="34" charset="0"/>
              </a:rPr>
              <a:t>! Serviços e bens comuns são aqueles que podem ser designados no edital com </a:t>
            </a:r>
            <a:r>
              <a:rPr lang="pt-BR" dirty="0" smtClean="0">
                <a:latin typeface="Calibri" panose="020F0502020204030204" pitchFamily="34" charset="0"/>
                <a:cs typeface="Calibri" panose="020F0502020204030204" pitchFamily="34" charset="0"/>
              </a:rPr>
              <a:t>expressão usual </a:t>
            </a:r>
            <a:r>
              <a:rPr lang="pt-BR" dirty="0">
                <a:latin typeface="Calibri" panose="020F0502020204030204" pitchFamily="34" charset="0"/>
                <a:cs typeface="Calibri" panose="020F0502020204030204" pitchFamily="34" charset="0"/>
              </a:rPr>
              <a:t>de mercado.</a:t>
            </a:r>
          </a:p>
          <a:p>
            <a:pPr algn="just"/>
            <a:endParaRPr lang="pt-BR" dirty="0" smtClean="0">
              <a:latin typeface="Calibri" panose="020F0502020204030204" pitchFamily="34" charset="0"/>
              <a:cs typeface="Calibri" panose="020F0502020204030204" pitchFamily="34" charset="0"/>
            </a:endParaRPr>
          </a:p>
          <a:p>
            <a:pPr algn="just"/>
            <a:r>
              <a:rPr lang="pt-BR" dirty="0" smtClean="0">
                <a:latin typeface="Calibri" panose="020F0502020204030204" pitchFamily="34" charset="0"/>
                <a:cs typeface="Calibri" panose="020F0502020204030204" pitchFamily="34" charset="0"/>
              </a:rPr>
              <a:t>Não </a:t>
            </a:r>
            <a:r>
              <a:rPr lang="pt-BR" dirty="0">
                <a:latin typeface="Calibri" panose="020F0502020204030204" pitchFamily="34" charset="0"/>
                <a:cs typeface="Calibri" panose="020F0502020204030204" pitchFamily="34" charset="0"/>
              </a:rPr>
              <a:t>pode ser utilizado para execução de obras públicas, mas tem sido aceito, até mesmo, </a:t>
            </a:r>
            <a:r>
              <a:rPr lang="pt-BR" dirty="0" smtClean="0">
                <a:latin typeface="Calibri" panose="020F0502020204030204" pitchFamily="34" charset="0"/>
                <a:cs typeface="Calibri" panose="020F0502020204030204" pitchFamily="34" charset="0"/>
              </a:rPr>
              <a:t>para contratação </a:t>
            </a:r>
            <a:r>
              <a:rPr lang="pt-BR" dirty="0">
                <a:latin typeface="Calibri" panose="020F0502020204030204" pitchFamily="34" charset="0"/>
                <a:cs typeface="Calibri" panose="020F0502020204030204" pitchFamily="34" charset="0"/>
              </a:rPr>
              <a:t>de serviços de engenharia.</a:t>
            </a:r>
          </a:p>
          <a:p>
            <a:pPr algn="just"/>
            <a:endParaRPr lang="pt-BR" dirty="0" smtClean="0">
              <a:latin typeface="Calibri" panose="020F0502020204030204" pitchFamily="34" charset="0"/>
              <a:cs typeface="Calibri" panose="020F0502020204030204" pitchFamily="34" charset="0"/>
            </a:endParaRPr>
          </a:p>
          <a:p>
            <a:pPr algn="just"/>
            <a:r>
              <a:rPr lang="pt-BR" dirty="0" smtClean="0">
                <a:latin typeface="Calibri" panose="020F0502020204030204" pitchFamily="34" charset="0"/>
                <a:cs typeface="Calibri" panose="020F0502020204030204" pitchFamily="34" charset="0"/>
              </a:rPr>
              <a:t>O </a:t>
            </a:r>
            <a:r>
              <a:rPr lang="pt-BR" dirty="0">
                <a:latin typeface="Calibri" panose="020F0502020204030204" pitchFamily="34" charset="0"/>
                <a:cs typeface="Calibri" panose="020F0502020204030204" pitchFamily="34" charset="0"/>
              </a:rPr>
              <a:t>art. </a:t>
            </a:r>
            <a:r>
              <a:rPr lang="pt-BR" dirty="0" smtClean="0">
                <a:latin typeface="Calibri" panose="020F0502020204030204" pitchFamily="34" charset="0"/>
                <a:cs typeface="Calibri" panose="020F0502020204030204" pitchFamily="34" charset="0"/>
              </a:rPr>
              <a:t>3</a:t>
            </a:r>
            <a:r>
              <a:rPr lang="pt-BR" dirty="0">
                <a:latin typeface="Calibri" panose="020F0502020204030204" pitchFamily="34" charset="0"/>
                <a:cs typeface="Calibri" panose="020F0502020204030204" pitchFamily="34" charset="0"/>
              </a:rPr>
              <a:t>º</a:t>
            </a:r>
            <a:r>
              <a:rPr lang="pt-BR" dirty="0" smtClean="0">
                <a:latin typeface="Calibri" panose="020F0502020204030204" pitchFamily="34" charset="0"/>
                <a:cs typeface="Calibri" panose="020F0502020204030204" pitchFamily="34" charset="0"/>
              </a:rPr>
              <a:t> </a:t>
            </a:r>
            <a:r>
              <a:rPr lang="pt-BR" dirty="0">
                <a:latin typeface="Calibri" panose="020F0502020204030204" pitchFamily="34" charset="0"/>
                <a:cs typeface="Calibri" panose="020F0502020204030204" pitchFamily="34" charset="0"/>
              </a:rPr>
              <a:t>do Decreto 3.555/2000 admite expressamente a utilização do pregão, determinando </a:t>
            </a:r>
            <a:r>
              <a:rPr lang="pt-BR" dirty="0" smtClean="0">
                <a:latin typeface="Calibri" panose="020F0502020204030204" pitchFamily="34" charset="0"/>
                <a:cs typeface="Calibri" panose="020F0502020204030204" pitchFamily="34" charset="0"/>
              </a:rPr>
              <a:t>a observância </a:t>
            </a:r>
            <a:r>
              <a:rPr lang="pt-BR" dirty="0">
                <a:latin typeface="Calibri" panose="020F0502020204030204" pitchFamily="34" charset="0"/>
                <a:cs typeface="Calibri" panose="020F0502020204030204" pitchFamily="34" charset="0"/>
              </a:rPr>
              <a:t>ao art. </a:t>
            </a:r>
            <a:r>
              <a:rPr lang="pt-BR" i="1" dirty="0">
                <a:latin typeface="Calibri" panose="020F0502020204030204" pitchFamily="34" charset="0"/>
                <a:cs typeface="Calibri" panose="020F0502020204030204" pitchFamily="34" charset="0"/>
              </a:rPr>
              <a:t>3º </a:t>
            </a:r>
            <a:r>
              <a:rPr lang="pt-BR" dirty="0">
                <a:latin typeface="Calibri" panose="020F0502020204030204" pitchFamily="34" charset="0"/>
                <a:cs typeface="Calibri" panose="020F0502020204030204" pitchFamily="34" charset="0"/>
              </a:rPr>
              <a:t>da Lei 8.248/91 que, dispondo acerca da contratação para aquisição de </a:t>
            </a:r>
            <a:r>
              <a:rPr lang="pt-BR" dirty="0" smtClean="0">
                <a:latin typeface="Calibri" panose="020F0502020204030204" pitchFamily="34" charset="0"/>
                <a:cs typeface="Calibri" panose="020F0502020204030204" pitchFamily="34" charset="0"/>
              </a:rPr>
              <a:t>bens e </a:t>
            </a:r>
            <a:r>
              <a:rPr lang="pt-BR" dirty="0">
                <a:latin typeface="Calibri" panose="020F0502020204030204" pitchFamily="34" charset="0"/>
                <a:cs typeface="Calibri" panose="020F0502020204030204" pitchFamily="34" charset="0"/>
              </a:rPr>
              <a:t>serviços de informática, expressamente, admite a utilização da modalidade </a:t>
            </a:r>
            <a:r>
              <a:rPr lang="pt-BR" dirty="0" smtClean="0">
                <a:latin typeface="Calibri" panose="020F0502020204030204" pitchFamily="34" charset="0"/>
                <a:cs typeface="Calibri" panose="020F0502020204030204" pitchFamily="34" charset="0"/>
              </a:rPr>
              <a:t>licitatória </a:t>
            </a:r>
            <a:r>
              <a:rPr lang="pt-BR" dirty="0">
                <a:latin typeface="Calibri" panose="020F0502020204030204" pitchFamily="34" charset="0"/>
                <a:cs typeface="Calibri" panose="020F0502020204030204" pitchFamily="34" charset="0"/>
              </a:rPr>
              <a:t>do pregão.</a:t>
            </a:r>
          </a:p>
          <a:p>
            <a:endParaRPr lang="pt-BR" dirty="0" smtClean="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a:t>
            </a:r>
            <a:r>
              <a:rPr lang="pt-BR" sz="2600" spc="-1" dirty="0" smtClean="0">
                <a:solidFill>
                  <a:srgbClr val="000000"/>
                </a:solidFill>
                <a:uFill>
                  <a:solidFill>
                    <a:srgbClr val="FFFFFF"/>
                  </a:solidFill>
                </a:uFill>
              </a:rPr>
              <a:t>Rodrigues</a:t>
            </a:r>
            <a:endParaRPr lang="pt-BR" sz="2600" spc="-1" dirty="0">
              <a:solidFill>
                <a:srgbClr val="000000"/>
              </a:solidFill>
              <a:uFill>
                <a:solidFill>
                  <a:srgbClr val="FFFFFF"/>
                </a:solidFill>
              </a:uFill>
            </a:endParaRPr>
          </a:p>
        </p:txBody>
      </p:sp>
      <p:sp>
        <p:nvSpPr>
          <p:cNvPr id="176"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77" name="TextShape 3"/>
          <p:cNvSpPr txBox="1"/>
          <p:nvPr/>
        </p:nvSpPr>
        <p:spPr>
          <a:xfrm>
            <a:off x="432000" y="1332720"/>
            <a:ext cx="11155680" cy="5583960"/>
          </a:xfrm>
          <a:prstGeom prst="rect">
            <a:avLst/>
          </a:prstGeom>
          <a:noFill/>
          <a:ln>
            <a:noFill/>
          </a:ln>
        </p:spPr>
        <p:txBody>
          <a:bodyPr lIns="90000" tIns="45000" rIns="90000" bIns="45000"/>
          <a:lstStyle/>
          <a:p>
            <a:pPr algn="ctr"/>
            <a:r>
              <a:rPr lang="pt-BR" sz="2000" spc="-1" dirty="0" smtClean="0">
                <a:solidFill>
                  <a:srgbClr val="000000"/>
                </a:solidFill>
                <a:uFill>
                  <a:solidFill>
                    <a:srgbClr val="FFFFFF"/>
                  </a:solidFill>
                </a:uFill>
                <a:latin typeface="Calibri" panose="020F0502020204030204" pitchFamily="34" charset="0"/>
                <a:cs typeface="Calibri" panose="020F0502020204030204" pitchFamily="34" charset="0"/>
              </a:rPr>
              <a:t>PREGÃO ELETRÔNICO</a:t>
            </a:r>
          </a:p>
          <a:p>
            <a:pPr algn="just"/>
            <a:endParaRPr lang="pt-BR" sz="20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2000" dirty="0">
                <a:latin typeface="Calibri" panose="020F0502020204030204" pitchFamily="34" charset="0"/>
                <a:cs typeface="Calibri" panose="020F0502020204030204" pitchFamily="34" charset="0"/>
              </a:rPr>
              <a:t>O</a:t>
            </a:r>
            <a:r>
              <a:rPr lang="pt-BR" sz="2000" dirty="0" smtClean="0">
                <a:latin typeface="Calibri" panose="020F0502020204030204" pitchFamily="34" charset="0"/>
                <a:cs typeface="Calibri" panose="020F0502020204030204" pitchFamily="34" charset="0"/>
              </a:rPr>
              <a:t> </a:t>
            </a:r>
            <a:r>
              <a:rPr lang="pt-BR" sz="2000" dirty="0">
                <a:latin typeface="Calibri" panose="020F0502020204030204" pitchFamily="34" charset="0"/>
                <a:cs typeface="Calibri" panose="020F0502020204030204" pitchFamily="34" charset="0"/>
              </a:rPr>
              <a:t>pregão, na forma eletrônica, é realizado pela Internet, com a utilização deste mecanismo para</a:t>
            </a:r>
          </a:p>
          <a:p>
            <a:pPr algn="just"/>
            <a:r>
              <a:rPr lang="pt-BR" sz="2000" dirty="0">
                <a:latin typeface="Calibri" panose="020F0502020204030204" pitchFamily="34" charset="0"/>
                <a:cs typeface="Calibri" panose="020F0502020204030204" pitchFamily="34" charset="0"/>
              </a:rPr>
              <a:t>comunicação entre os licitantes e entre estes e a Administração Pública na realização da sessão.</a:t>
            </a:r>
          </a:p>
          <a:p>
            <a:pPr algn="just"/>
            <a:endParaRPr lang="pt-BR" sz="2000" dirty="0" smtClean="0">
              <a:latin typeface="Calibri" panose="020F0502020204030204" pitchFamily="34" charset="0"/>
              <a:cs typeface="Calibri" panose="020F0502020204030204" pitchFamily="34" charset="0"/>
            </a:endParaRPr>
          </a:p>
          <a:p>
            <a:pPr algn="just"/>
            <a:r>
              <a:rPr lang="pt-BR" sz="2000" dirty="0" smtClean="0">
                <a:latin typeface="Calibri" panose="020F0502020204030204" pitchFamily="34" charset="0"/>
                <a:cs typeface="Calibri" panose="020F0502020204030204" pitchFamily="34" charset="0"/>
              </a:rPr>
              <a:t>A </a:t>
            </a:r>
            <a:r>
              <a:rPr lang="pt-BR" sz="2000" dirty="0">
                <a:latin typeface="Calibri" panose="020F0502020204030204" pitchFamily="34" charset="0"/>
                <a:cs typeface="Calibri" panose="020F0502020204030204" pitchFamily="34" charset="0"/>
              </a:rPr>
              <a:t>participação do </a:t>
            </a:r>
            <a:r>
              <a:rPr lang="pt-BR" sz="2000" dirty="0" smtClean="0">
                <a:latin typeface="Calibri" panose="020F0502020204030204" pitchFamily="34" charset="0"/>
                <a:cs typeface="Calibri" panose="020F0502020204030204" pitchFamily="34" charset="0"/>
              </a:rPr>
              <a:t>interessado </a:t>
            </a:r>
            <a:r>
              <a:rPr lang="pt-BR" sz="2000" dirty="0">
                <a:latin typeface="Calibri" panose="020F0502020204030204" pitchFamily="34" charset="0"/>
                <a:cs typeface="Calibri" panose="020F0502020204030204" pitchFamily="34" charset="0"/>
              </a:rPr>
              <a:t>depende de credenciamento, </a:t>
            </a:r>
            <a:r>
              <a:rPr lang="pt-BR" sz="2000" dirty="0" smtClean="0">
                <a:latin typeface="Calibri" panose="020F0502020204030204" pitchFamily="34" charset="0"/>
                <a:cs typeface="Calibri" panose="020F0502020204030204" pitchFamily="34" charset="0"/>
              </a:rPr>
              <a:t>exigindo </a:t>
            </a:r>
            <a:r>
              <a:rPr lang="pt-BR" sz="2000" dirty="0">
                <a:latin typeface="Calibri" panose="020F0502020204030204" pitchFamily="34" charset="0"/>
                <a:cs typeface="Calibri" panose="020F0502020204030204" pitchFamily="34" charset="0"/>
              </a:rPr>
              <a:t>apenas o cadastramento</a:t>
            </a:r>
          </a:p>
          <a:p>
            <a:pPr algn="just"/>
            <a:r>
              <a:rPr lang="pt-BR" sz="2000" dirty="0">
                <a:latin typeface="Calibri" panose="020F0502020204030204" pitchFamily="34" charset="0"/>
                <a:cs typeface="Calibri" panose="020F0502020204030204" pitchFamily="34" charset="0"/>
              </a:rPr>
              <a:t>perante algum órgão público. </a:t>
            </a:r>
            <a:endParaRPr lang="pt-BR" sz="2000" dirty="0" smtClean="0">
              <a:latin typeface="Calibri" panose="020F0502020204030204" pitchFamily="34" charset="0"/>
              <a:cs typeface="Calibri" panose="020F0502020204030204" pitchFamily="34" charset="0"/>
            </a:endParaRPr>
          </a:p>
          <a:p>
            <a:pPr algn="just"/>
            <a:endParaRPr lang="pt-BR" sz="2000" dirty="0">
              <a:latin typeface="Calibri" panose="020F0502020204030204" pitchFamily="34" charset="0"/>
              <a:cs typeface="Calibri" panose="020F0502020204030204" pitchFamily="34" charset="0"/>
            </a:endParaRPr>
          </a:p>
          <a:p>
            <a:pPr algn="just"/>
            <a:r>
              <a:rPr lang="pt-BR" sz="2000" dirty="0" smtClean="0">
                <a:latin typeface="Calibri" panose="020F0502020204030204" pitchFamily="34" charset="0"/>
                <a:cs typeface="Calibri" panose="020F0502020204030204" pitchFamily="34" charset="0"/>
              </a:rPr>
              <a:t>Em </a:t>
            </a:r>
            <a:r>
              <a:rPr lang="pt-BR" sz="2000" dirty="0">
                <a:latin typeface="Calibri" panose="020F0502020204030204" pitchFamily="34" charset="0"/>
                <a:cs typeface="Calibri" panose="020F0502020204030204" pitchFamily="34" charset="0"/>
              </a:rPr>
              <a:t>âmbito </a:t>
            </a:r>
            <a:r>
              <a:rPr lang="pt-BR" sz="2000" dirty="0" smtClean="0">
                <a:latin typeface="Calibri" panose="020F0502020204030204" pitchFamily="34" charset="0"/>
                <a:cs typeface="Calibri" panose="020F0502020204030204" pitchFamily="34" charset="0"/>
              </a:rPr>
              <a:t>MUNICIPAL existe </a:t>
            </a:r>
            <a:r>
              <a:rPr lang="pt-BR" sz="2000" dirty="0">
                <a:latin typeface="Calibri" panose="020F0502020204030204" pitchFamily="34" charset="0"/>
                <a:cs typeface="Calibri" panose="020F0502020204030204" pitchFamily="34" charset="0"/>
              </a:rPr>
              <a:t>o </a:t>
            </a:r>
            <a:r>
              <a:rPr lang="pt-BR" sz="2000" dirty="0" smtClean="0">
                <a:latin typeface="Calibri" panose="020F0502020204030204" pitchFamily="34" charset="0"/>
                <a:cs typeface="Calibri" panose="020F0502020204030204" pitchFamily="34" charset="0"/>
              </a:rPr>
              <a:t>SICREF</a:t>
            </a:r>
            <a:r>
              <a:rPr lang="pt-BR" sz="2000" dirty="0">
                <a:latin typeface="Calibri" panose="020F0502020204030204" pitchFamily="34" charset="0"/>
                <a:cs typeface="Calibri" panose="020F0502020204030204" pitchFamily="34" charset="0"/>
              </a:rPr>
              <a:t>. Este órgão remeterá, por </a:t>
            </a:r>
            <a:r>
              <a:rPr lang="pt-BR" sz="2000" dirty="0" smtClean="0">
                <a:latin typeface="Calibri" panose="020F0502020204030204" pitchFamily="34" charset="0"/>
                <a:cs typeface="Calibri" panose="020F0502020204030204" pitchFamily="34" charset="0"/>
              </a:rPr>
              <a:t>via eletrônica</a:t>
            </a:r>
            <a:r>
              <a:rPr lang="pt-BR" sz="2000" dirty="0">
                <a:latin typeface="Calibri" panose="020F0502020204030204" pitchFamily="34" charset="0"/>
                <a:cs typeface="Calibri" panose="020F0502020204030204" pitchFamily="34" charset="0"/>
              </a:rPr>
              <a:t>, sua proposta e a documentação só será entregue quando o Interessado for o </a:t>
            </a:r>
            <a:r>
              <a:rPr lang="pt-BR" sz="2000" dirty="0" smtClean="0">
                <a:latin typeface="Calibri" panose="020F0502020204030204" pitchFamily="34" charset="0"/>
                <a:cs typeface="Calibri" panose="020F0502020204030204" pitchFamily="34" charset="0"/>
              </a:rPr>
              <a:t>vencedor do pregão.</a:t>
            </a:r>
            <a:endParaRPr lang="pt-BR" sz="20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TextShape 1"/>
          <p:cNvSpPr txBox="1"/>
          <p:nvPr/>
        </p:nvSpPr>
        <p:spPr>
          <a:xfrm>
            <a:off x="-36000" y="0"/>
            <a:ext cx="12191760" cy="1193040"/>
          </a:xfrm>
          <a:prstGeom prst="rect">
            <a:avLst/>
          </a:prstGeom>
          <a:solidFill>
            <a:srgbClr val="2178BE"/>
          </a:solidFill>
          <a:ln>
            <a:noFill/>
          </a:ln>
        </p:spPr>
        <p:txBody>
          <a:bodyPr anchor="ctr"/>
          <a:lstStyle/>
          <a:p>
            <a:pPr marL="342900" indent="-342900">
              <a:buFont typeface="Arial" panose="020B0604020202020204" pitchFamily="34" charset="0"/>
              <a:buChar char="•"/>
            </a:pPr>
            <a:r>
              <a:rPr lang="pt-BR" sz="2400" spc="-1" dirty="0">
                <a:solidFill>
                  <a:srgbClr val="000000"/>
                </a:solidFill>
                <a:uFill>
                  <a:solidFill>
                    <a:srgbClr val="FFFFFF"/>
                  </a:solidFill>
                </a:uFill>
              </a:rPr>
              <a:t>Noções Básicas de Licitações – Mário Flávio </a:t>
            </a:r>
            <a:r>
              <a:rPr lang="pt-BR" sz="2400" spc="-1" dirty="0" smtClean="0">
                <a:solidFill>
                  <a:srgbClr val="000000"/>
                </a:solidFill>
                <a:uFill>
                  <a:solidFill>
                    <a:srgbClr val="FFFFFF"/>
                  </a:solidFill>
                </a:uFill>
              </a:rPr>
              <a:t>Rodrigues</a:t>
            </a:r>
            <a:endParaRPr lang="pt-BR" sz="2400" spc="-1" dirty="0">
              <a:solidFill>
                <a:srgbClr val="000000"/>
              </a:solidFill>
              <a:uFill>
                <a:solidFill>
                  <a:srgbClr val="FFFFFF"/>
                </a:solidFill>
              </a:uFill>
            </a:endParaRPr>
          </a:p>
        </p:txBody>
      </p:sp>
      <p:sp>
        <p:nvSpPr>
          <p:cNvPr id="179"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80" name="TextShape 3"/>
          <p:cNvSpPr txBox="1"/>
          <p:nvPr/>
        </p:nvSpPr>
        <p:spPr>
          <a:xfrm>
            <a:off x="360000" y="1332720"/>
            <a:ext cx="11155680" cy="4715280"/>
          </a:xfrm>
          <a:prstGeom prst="rect">
            <a:avLst/>
          </a:prstGeom>
          <a:noFill/>
          <a:ln>
            <a:noFill/>
          </a:ln>
        </p:spPr>
        <p:txBody>
          <a:bodyPr lIns="90000" tIns="45000" rIns="90000" bIns="45000"/>
          <a:lstStyle/>
          <a:p>
            <a:pPr algn="just"/>
            <a:r>
              <a:rPr lang="pt-BR" sz="2000" b="1" strike="noStrike" spc="-1" dirty="0">
                <a:solidFill>
                  <a:srgbClr val="000000"/>
                </a:solidFill>
                <a:uFill>
                  <a:solidFill>
                    <a:srgbClr val="FFFFFF"/>
                  </a:solidFill>
                </a:uFill>
                <a:latin typeface="Liberation Serif;Times New Roman"/>
                <a:ea typeface="Microsoft YaHei"/>
              </a:rPr>
              <a:t>  </a:t>
            </a:r>
            <a:r>
              <a:rPr lang="pt-BR" sz="2000" b="1" spc="-1" dirty="0">
                <a:solidFill>
                  <a:srgbClr val="000000"/>
                </a:solidFill>
                <a:uFill>
                  <a:solidFill>
                    <a:srgbClr val="FFFFFF"/>
                  </a:solidFill>
                </a:uFill>
                <a:latin typeface="Liberation Serif;Times New Roman"/>
                <a:ea typeface="Microsoft YaHei"/>
              </a:rPr>
              <a:t>	</a:t>
            </a:r>
            <a:r>
              <a:rPr lang="pt-BR" sz="2000" b="1" spc="-1" dirty="0" smtClean="0">
                <a:solidFill>
                  <a:srgbClr val="000000"/>
                </a:solidFill>
                <a:uFill>
                  <a:solidFill>
                    <a:srgbClr val="FFFFFF"/>
                  </a:solidFill>
                </a:uFill>
                <a:latin typeface="Calibri" panose="020F0502020204030204" pitchFamily="34" charset="0"/>
                <a:ea typeface="Microsoft YaHei"/>
                <a:cs typeface="Calibri" panose="020F0502020204030204" pitchFamily="34" charset="0"/>
              </a:rPr>
              <a:t>LICITAÇÃO PARA REGISTRO DE PREÇOS – (ATA DE REGISTRO DE PREÇOS)</a:t>
            </a:r>
            <a:endParaRPr lang="pt-BR" sz="20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endParaRPr lang="pt-BR"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dirty="0">
                <a:latin typeface="Calibri" panose="020F0502020204030204" pitchFamily="34" charset="0"/>
                <a:cs typeface="Calibri" panose="020F0502020204030204" pitchFamily="34" charset="0"/>
              </a:rPr>
              <a:t>É</a:t>
            </a:r>
            <a:r>
              <a:rPr lang="pt-BR" dirty="0" smtClean="0">
                <a:latin typeface="Calibri" panose="020F0502020204030204" pitchFamily="34" charset="0"/>
                <a:cs typeface="Calibri" panose="020F0502020204030204" pitchFamily="34" charset="0"/>
              </a:rPr>
              <a:t> </a:t>
            </a:r>
            <a:r>
              <a:rPr lang="pt-BR" dirty="0">
                <a:latin typeface="Calibri" panose="020F0502020204030204" pitchFamily="34" charset="0"/>
                <a:cs typeface="Calibri" panose="020F0502020204030204" pitchFamily="34" charset="0"/>
              </a:rPr>
              <a:t>quando o poder público licita com a finalidade de registrar os preços, para o caso de eventual contratação </a:t>
            </a:r>
            <a:r>
              <a:rPr lang="pt-BR" dirty="0" smtClean="0">
                <a:latin typeface="Calibri" panose="020F0502020204030204" pitchFamily="34" charset="0"/>
                <a:cs typeface="Calibri" panose="020F0502020204030204" pitchFamily="34" charset="0"/>
              </a:rPr>
              <a:t>posterior.</a:t>
            </a:r>
            <a:endParaRPr lang="pt-BR" dirty="0">
              <a:latin typeface="Calibri" panose="020F0502020204030204" pitchFamily="34" charset="0"/>
              <a:cs typeface="Calibri" panose="020F0502020204030204" pitchFamily="34" charset="0"/>
            </a:endParaRPr>
          </a:p>
          <a:p>
            <a:pPr algn="just"/>
            <a:endParaRPr lang="pt-BR" dirty="0" smtClean="0">
              <a:latin typeface="Calibri" panose="020F0502020204030204" pitchFamily="34" charset="0"/>
              <a:cs typeface="Calibri" panose="020F0502020204030204" pitchFamily="34" charset="0"/>
            </a:endParaRPr>
          </a:p>
          <a:p>
            <a:pPr algn="just"/>
            <a:r>
              <a:rPr lang="pt-BR" dirty="0" smtClean="0">
                <a:latin typeface="Calibri" panose="020F0502020204030204" pitchFamily="34" charset="0"/>
                <a:cs typeface="Calibri" panose="020F0502020204030204" pitchFamily="34" charset="0"/>
              </a:rPr>
              <a:t>Acontece </a:t>
            </a:r>
            <a:r>
              <a:rPr lang="pt-BR" dirty="0">
                <a:latin typeface="Calibri" panose="020F0502020204030204" pitchFamily="34" charset="0"/>
                <a:cs typeface="Calibri" panose="020F0502020204030204" pitchFamily="34" charset="0"/>
              </a:rPr>
              <a:t>quando a </a:t>
            </a:r>
            <a:r>
              <a:rPr lang="pt-BR" dirty="0" smtClean="0">
                <a:latin typeface="Calibri" panose="020F0502020204030204" pitchFamily="34" charset="0"/>
                <a:cs typeface="Calibri" panose="020F0502020204030204" pitchFamily="34" charset="0"/>
              </a:rPr>
              <a:t>administração </a:t>
            </a:r>
            <a:r>
              <a:rPr lang="pt-BR" dirty="0">
                <a:latin typeface="Calibri" panose="020F0502020204030204" pitchFamily="34" charset="0"/>
                <a:cs typeface="Calibri" panose="020F0502020204030204" pitchFamily="34" charset="0"/>
              </a:rPr>
              <a:t>entende que um bem ou serviço é adquirido com muita frequência e, por </a:t>
            </a:r>
            <a:r>
              <a:rPr lang="pt-BR" dirty="0" smtClean="0">
                <a:latin typeface="Calibri" panose="020F0502020204030204" pitchFamily="34" charset="0"/>
                <a:cs typeface="Calibri" panose="020F0502020204030204" pitchFamily="34" charset="0"/>
              </a:rPr>
              <a:t>isso, tem interesse </a:t>
            </a:r>
            <a:r>
              <a:rPr lang="pt-BR" dirty="0">
                <a:latin typeface="Calibri" panose="020F0502020204030204" pitchFamily="34" charset="0"/>
                <a:cs typeface="Calibri" panose="020F0502020204030204" pitchFamily="34" charset="0"/>
              </a:rPr>
              <a:t>em deixar um registro, no órgão, com o eventual fornecedor deste bem ou serviço,</a:t>
            </a:r>
          </a:p>
          <a:p>
            <a:pPr algn="just"/>
            <a:endParaRPr lang="pt-BR" dirty="0" smtClean="0">
              <a:latin typeface="Calibri" panose="020F0502020204030204" pitchFamily="34" charset="0"/>
              <a:cs typeface="Calibri" panose="020F0502020204030204" pitchFamily="34" charset="0"/>
            </a:endParaRPr>
          </a:p>
          <a:p>
            <a:pPr algn="just"/>
            <a:r>
              <a:rPr lang="pt-BR" dirty="0" smtClean="0">
                <a:latin typeface="Calibri" panose="020F0502020204030204" pitchFamily="34" charset="0"/>
                <a:cs typeface="Calibri" panose="020F0502020204030204" pitchFamily="34" charset="0"/>
              </a:rPr>
              <a:t>A </a:t>
            </a:r>
            <a:r>
              <a:rPr lang="pt-BR" dirty="0">
                <a:latin typeface="Calibri" panose="020F0502020204030204" pitchFamily="34" charset="0"/>
                <a:cs typeface="Calibri" panose="020F0502020204030204" pitchFamily="34" charset="0"/>
              </a:rPr>
              <a:t>ata de registro de preço terá validade de 1 (um) ano, devendo ser realizado um novo procedimento </a:t>
            </a:r>
            <a:r>
              <a:rPr lang="pt-BR" dirty="0" smtClean="0">
                <a:latin typeface="Calibri" panose="020F0502020204030204" pitchFamily="34" charset="0"/>
                <a:cs typeface="Calibri" panose="020F0502020204030204" pitchFamily="34" charset="0"/>
              </a:rPr>
              <a:t>licitatório, após </a:t>
            </a:r>
            <a:r>
              <a:rPr lang="pt-BR" dirty="0">
                <a:latin typeface="Calibri" panose="020F0502020204030204" pitchFamily="34" charset="0"/>
                <a:cs typeface="Calibri" panose="020F0502020204030204" pitchFamily="34" charset="0"/>
              </a:rPr>
              <a:t>este período.</a:t>
            </a:r>
          </a:p>
          <a:p>
            <a:pPr algn="just"/>
            <a:endParaRPr lang="pt-BR" dirty="0" smtClean="0">
              <a:latin typeface="Calibri" panose="020F0502020204030204" pitchFamily="34" charset="0"/>
              <a:cs typeface="Calibri" panose="020F0502020204030204" pitchFamily="34" charset="0"/>
            </a:endParaRPr>
          </a:p>
          <a:p>
            <a:pPr algn="just"/>
            <a:r>
              <a:rPr lang="pt-BR" dirty="0" smtClean="0">
                <a:latin typeface="Calibri" panose="020F0502020204030204" pitchFamily="34" charset="0"/>
                <a:cs typeface="Calibri" panose="020F0502020204030204" pitchFamily="34" charset="0"/>
              </a:rPr>
              <a:t>ATENÇÃO</a:t>
            </a:r>
            <a:r>
              <a:rPr lang="pt-BR" dirty="0">
                <a:latin typeface="Calibri" panose="020F0502020204030204" pitchFamily="34" charset="0"/>
                <a:cs typeface="Calibri" panose="020F0502020204030204" pitchFamily="34" charset="0"/>
              </a:rPr>
              <a:t>! Durante esse ano (período de vigência da ata), a proposta selecionada fica à disposição </a:t>
            </a:r>
            <a:r>
              <a:rPr lang="pt-BR" dirty="0" smtClean="0">
                <a:latin typeface="Calibri" panose="020F0502020204030204" pitchFamily="34" charset="0"/>
                <a:cs typeface="Calibri" panose="020F0502020204030204" pitchFamily="34" charset="0"/>
              </a:rPr>
              <a:t>da Administração Pública, </a:t>
            </a:r>
            <a:r>
              <a:rPr lang="pt-BR" dirty="0">
                <a:latin typeface="Calibri" panose="020F0502020204030204" pitchFamily="34" charset="0"/>
                <a:cs typeface="Calibri" panose="020F0502020204030204" pitchFamily="34" charset="0"/>
              </a:rPr>
              <a:t>que poderá adquirir o bem selecionado quantas vezes ela precisar, desde que não ultrapasse o </a:t>
            </a:r>
            <a:r>
              <a:rPr lang="pt-BR" dirty="0" smtClean="0">
                <a:latin typeface="Calibri" panose="020F0502020204030204" pitchFamily="34" charset="0"/>
                <a:cs typeface="Calibri" panose="020F0502020204030204" pitchFamily="34" charset="0"/>
              </a:rPr>
              <a:t>quantitativo licitado</a:t>
            </a:r>
            <a:r>
              <a:rPr lang="pt-BR" dirty="0">
                <a:latin typeface="Calibri" panose="020F0502020204030204" pitchFamily="34" charset="0"/>
                <a:cs typeface="Calibri" panose="020F0502020204030204" pitchFamily="34" charset="0"/>
              </a:rPr>
              <a:t>.</a:t>
            </a:r>
          </a:p>
          <a:p>
            <a:pPr algn="just"/>
            <a:endParaRPr lang="pt-BR" dirty="0" smtClean="0">
              <a:latin typeface="Calibri" panose="020F0502020204030204" pitchFamily="34" charset="0"/>
              <a:cs typeface="Calibri" panose="020F0502020204030204" pitchFamily="34" charset="0"/>
            </a:endParaRPr>
          </a:p>
          <a:p>
            <a:pPr algn="just"/>
            <a:r>
              <a:rPr lang="pt-BR" dirty="0" smtClean="0">
                <a:latin typeface="Calibri" panose="020F0502020204030204" pitchFamily="34" charset="0"/>
                <a:cs typeface="Calibri" panose="020F0502020204030204" pitchFamily="34" charset="0"/>
              </a:rPr>
              <a:t>O </a:t>
            </a:r>
            <a:r>
              <a:rPr lang="pt-BR" dirty="0">
                <a:latin typeface="Calibri" panose="020F0502020204030204" pitchFamily="34" charset="0"/>
                <a:cs typeface="Calibri" panose="020F0502020204030204" pitchFamily="34" charset="0"/>
              </a:rPr>
              <a:t>instituto está previsto no art. 15 da lei 8.666/93 e foi regulamentado pelo Decreto 7.892/13, alterado pelo </a:t>
            </a:r>
            <a:r>
              <a:rPr lang="pt-BR" dirty="0" smtClean="0">
                <a:latin typeface="Calibri" panose="020F0502020204030204" pitchFamily="34" charset="0"/>
                <a:cs typeface="Calibri" panose="020F0502020204030204" pitchFamily="34" charset="0"/>
              </a:rPr>
              <a:t>Decreto nº. </a:t>
            </a:r>
            <a:r>
              <a:rPr lang="pt-BR" dirty="0">
                <a:latin typeface="Calibri" panose="020F0502020204030204" pitchFamily="34" charset="0"/>
                <a:cs typeface="Calibri" panose="020F0502020204030204" pitchFamily="34" charset="0"/>
              </a:rPr>
              <a:t>8.250/14.</a:t>
            </a:r>
            <a:endParaRPr lang="pt-BR"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endParaRPr lang="pt-BR" sz="20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TextShape 1"/>
          <p:cNvSpPr txBox="1"/>
          <p:nvPr/>
        </p:nvSpPr>
        <p:spPr>
          <a:xfrm>
            <a:off x="-36000" y="0"/>
            <a:ext cx="12191760" cy="1193040"/>
          </a:xfrm>
          <a:prstGeom prst="rect">
            <a:avLst/>
          </a:prstGeom>
          <a:solidFill>
            <a:srgbClr val="2178BE"/>
          </a:solidFill>
          <a:ln>
            <a:noFill/>
          </a:ln>
        </p:spPr>
        <p:txBody>
          <a:bodyPr anchor="ctr"/>
          <a:lstStyle/>
          <a:p>
            <a:pPr marL="342900" indent="-342900">
              <a:buFont typeface="Arial" panose="020B0604020202020204" pitchFamily="34" charset="0"/>
              <a:buChar char="•"/>
            </a:pPr>
            <a:r>
              <a:rPr lang="pt-BR" sz="2400" spc="-1" dirty="0">
                <a:solidFill>
                  <a:srgbClr val="000000"/>
                </a:solidFill>
                <a:uFill>
                  <a:solidFill>
                    <a:srgbClr val="FFFFFF"/>
                  </a:solidFill>
                </a:uFill>
              </a:rPr>
              <a:t>Noções Básicas de Licitações – Mário Flávio </a:t>
            </a:r>
            <a:r>
              <a:rPr lang="pt-BR" sz="2400" spc="-1" dirty="0" smtClean="0">
                <a:solidFill>
                  <a:srgbClr val="000000"/>
                </a:solidFill>
                <a:uFill>
                  <a:solidFill>
                    <a:srgbClr val="FFFFFF"/>
                  </a:solidFill>
                </a:uFill>
              </a:rPr>
              <a:t>Rodrigues</a:t>
            </a:r>
            <a:endParaRPr lang="pt-BR" sz="2400" spc="-1" dirty="0">
              <a:solidFill>
                <a:srgbClr val="000000"/>
              </a:solidFill>
              <a:uFill>
                <a:solidFill>
                  <a:srgbClr val="FFFFFF"/>
                </a:solidFill>
              </a:uFill>
            </a:endParaRPr>
          </a:p>
        </p:txBody>
      </p:sp>
      <p:sp>
        <p:nvSpPr>
          <p:cNvPr id="179"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80" name="TextShape 3"/>
          <p:cNvSpPr txBox="1"/>
          <p:nvPr/>
        </p:nvSpPr>
        <p:spPr>
          <a:xfrm>
            <a:off x="360000" y="1332720"/>
            <a:ext cx="11155680" cy="4715280"/>
          </a:xfrm>
          <a:prstGeom prst="rect">
            <a:avLst/>
          </a:prstGeom>
          <a:noFill/>
          <a:ln>
            <a:noFill/>
          </a:ln>
        </p:spPr>
        <p:txBody>
          <a:bodyPr lIns="90000" tIns="45000" rIns="90000" bIns="45000"/>
          <a:lstStyle/>
          <a:p>
            <a:pPr algn="just"/>
            <a:r>
              <a:rPr lang="pt-BR" sz="2000" dirty="0" smtClean="0">
                <a:latin typeface="Calibri" panose="020F0502020204030204" pitchFamily="34" charset="0"/>
                <a:cs typeface="Calibri" panose="020F0502020204030204" pitchFamily="34" charset="0"/>
              </a:rPr>
              <a:t>Na </a:t>
            </a:r>
            <a:r>
              <a:rPr lang="pt-BR" sz="2000" dirty="0">
                <a:latin typeface="Calibri" panose="020F0502020204030204" pitchFamily="34" charset="0"/>
                <a:cs typeface="Calibri" panose="020F0502020204030204" pitchFamily="34" charset="0"/>
              </a:rPr>
              <a:t>realidade o registro de preços é um PROCEDIMENTO especial de licitação que se efetiva utilizando-se as modalidades de licitações de Concorrência Pública e Pregão (eletrônico ou presencial), o qual seleciona a proposta mais vantajosa com observância fiel do princípio da isonomia, pois sua compra é projetada para uma futura contratação. A Administração Pública firma um compromisso por meio de uma ATA DE REGISTRO DE PREÇOS, onde se precisar de determinado produto registrado, o Licitante Vencedor estará obrigado ao fornecimento dentro do prazo de validade da referida ATA. O prazo de validade da Ata de Registro de Preço não poderá ser superior a um ano, computadas neste as eventuais prorrogações. Regulamentado pelo </a:t>
            </a:r>
            <a:r>
              <a:rPr lang="pt-BR" sz="2000" dirty="0">
                <a:latin typeface="Calibri" panose="020F0502020204030204" pitchFamily="34" charset="0"/>
                <a:cs typeface="Calibri" panose="020F0502020204030204" pitchFamily="34" charset="0"/>
                <a:hlinkClick r:id="rId2"/>
              </a:rPr>
              <a:t>Decreto Nº 3.931, de 19 de Setembro de 2001.</a:t>
            </a:r>
            <a:endParaRPr lang="pt-BR" sz="2000" dirty="0">
              <a:latin typeface="Calibri" panose="020F0502020204030204" pitchFamily="34" charset="0"/>
              <a:cs typeface="Calibri" panose="020F0502020204030204" pitchFamily="34" charset="0"/>
            </a:endParaRPr>
          </a:p>
          <a:p>
            <a:r>
              <a:rPr lang="pt-BR" sz="2000" dirty="0">
                <a:latin typeface="Calibri" panose="020F0502020204030204" pitchFamily="34" charset="0"/>
                <a:cs typeface="Calibri" panose="020F0502020204030204" pitchFamily="34" charset="0"/>
              </a:rPr>
              <a:t/>
            </a:r>
            <a:br>
              <a:rPr lang="pt-BR" sz="2000" dirty="0">
                <a:latin typeface="Calibri" panose="020F0502020204030204" pitchFamily="34" charset="0"/>
                <a:cs typeface="Calibri" panose="020F0502020204030204" pitchFamily="34" charset="0"/>
              </a:rPr>
            </a:br>
            <a:r>
              <a:rPr lang="pt-BR" sz="2000" b="1" dirty="0">
                <a:latin typeface="Calibri" panose="020F0502020204030204" pitchFamily="34" charset="0"/>
                <a:cs typeface="Calibri" panose="020F0502020204030204" pitchFamily="34" charset="0"/>
              </a:rPr>
              <a:t>PEGANDO CARONA NO MELHOR PREÇO</a:t>
            </a:r>
            <a:r>
              <a:rPr lang="pt-BR" sz="2000" dirty="0">
                <a:latin typeface="Calibri" panose="020F0502020204030204" pitchFamily="34" charset="0"/>
                <a:cs typeface="Calibri" panose="020F0502020204030204" pitchFamily="34" charset="0"/>
              </a:rPr>
              <a:t/>
            </a:r>
            <a:br>
              <a:rPr lang="pt-BR" sz="2000" dirty="0">
                <a:latin typeface="Calibri" panose="020F0502020204030204" pitchFamily="34" charset="0"/>
                <a:cs typeface="Calibri" panose="020F0502020204030204" pitchFamily="34" charset="0"/>
              </a:rPr>
            </a:br>
            <a:r>
              <a:rPr lang="pt-BR" sz="2000" dirty="0">
                <a:latin typeface="Calibri" panose="020F0502020204030204" pitchFamily="34" charset="0"/>
                <a:cs typeface="Calibri" panose="020F0502020204030204" pitchFamily="34" charset="0"/>
              </a:rPr>
              <a:t/>
            </a:r>
            <a:br>
              <a:rPr lang="pt-BR" sz="2000" dirty="0">
                <a:latin typeface="Calibri" panose="020F0502020204030204" pitchFamily="34" charset="0"/>
                <a:cs typeface="Calibri" panose="020F0502020204030204" pitchFamily="34" charset="0"/>
              </a:rPr>
            </a:br>
            <a:r>
              <a:rPr lang="pt-BR" sz="2000" dirty="0">
                <a:latin typeface="Calibri" panose="020F0502020204030204" pitchFamily="34" charset="0"/>
                <a:cs typeface="Calibri" panose="020F0502020204030204" pitchFamily="34" charset="0"/>
              </a:rPr>
              <a:t>Os preços registrados poderão ter uma validade de 6 ou 12 meses período no qual, os respectivos produtos ou serviços poderão ser adquiridos ou contratados pelos órgãos públicos gerenciadores e os órgãos participantes do SRP. Outros órgãos públicos também podem "pegar carona" nestes preços, bastando para isso, pertencer a mesma esfera administrativa.</a:t>
            </a:r>
          </a:p>
          <a:p>
            <a:pPr algn="just"/>
            <a:endParaRPr lang="pt-BR" sz="20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183713288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TextShape 1"/>
          <p:cNvSpPr txBox="1"/>
          <p:nvPr/>
        </p:nvSpPr>
        <p:spPr>
          <a:xfrm>
            <a:off x="23749" y="-35834"/>
            <a:ext cx="12191760" cy="1193040"/>
          </a:xfrm>
          <a:prstGeom prst="rect">
            <a:avLst/>
          </a:prstGeom>
          <a:solidFill>
            <a:srgbClr val="2178BE"/>
          </a:solidFill>
          <a:ln>
            <a:noFill/>
          </a:ln>
        </p:spPr>
        <p:txBody>
          <a:bodyPr anchor="ctr"/>
          <a:lstStyle/>
          <a:p>
            <a:pPr marL="342900" indent="-342900">
              <a:buFont typeface="Arial" panose="020B0604020202020204" pitchFamily="34" charset="0"/>
              <a:buChar char="•"/>
            </a:pPr>
            <a:r>
              <a:rPr lang="pt-BR" sz="2400" spc="-1" dirty="0">
                <a:solidFill>
                  <a:srgbClr val="000000"/>
                </a:solidFill>
                <a:uFill>
                  <a:solidFill>
                    <a:srgbClr val="FFFFFF"/>
                  </a:solidFill>
                </a:uFill>
              </a:rPr>
              <a:t>Noções Básicas de Licitações – Mário Flávio </a:t>
            </a:r>
            <a:r>
              <a:rPr lang="pt-BR" sz="2400" spc="-1" dirty="0" smtClean="0">
                <a:solidFill>
                  <a:srgbClr val="000000"/>
                </a:solidFill>
                <a:uFill>
                  <a:solidFill>
                    <a:srgbClr val="FFFFFF"/>
                  </a:solidFill>
                </a:uFill>
              </a:rPr>
              <a:t>Rodrigues</a:t>
            </a:r>
            <a:endParaRPr lang="pt-BR" sz="2400" spc="-1" dirty="0">
              <a:solidFill>
                <a:srgbClr val="000000"/>
              </a:solidFill>
              <a:uFill>
                <a:solidFill>
                  <a:srgbClr val="FFFFFF"/>
                </a:solidFill>
              </a:uFill>
            </a:endParaRPr>
          </a:p>
        </p:txBody>
      </p:sp>
      <p:sp>
        <p:nvSpPr>
          <p:cNvPr id="182"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83" name="TextShape 3"/>
          <p:cNvSpPr txBox="1"/>
          <p:nvPr/>
        </p:nvSpPr>
        <p:spPr>
          <a:xfrm>
            <a:off x="360000" y="1332720"/>
            <a:ext cx="11155680" cy="4976600"/>
          </a:xfrm>
          <a:prstGeom prst="rect">
            <a:avLst/>
          </a:prstGeom>
          <a:noFill/>
          <a:ln>
            <a:noFill/>
          </a:ln>
        </p:spPr>
        <p:txBody>
          <a:bodyPr lIns="90000" tIns="45000" rIns="90000" bIns="45000"/>
          <a:lstStyle/>
          <a:p>
            <a:pPr algn="just"/>
            <a:r>
              <a:rPr lang="pt-BR" sz="2000" b="1" strike="noStrike" spc="-1" dirty="0">
                <a:solidFill>
                  <a:srgbClr val="000000"/>
                </a:solidFill>
                <a:uFill>
                  <a:solidFill>
                    <a:srgbClr val="FFFFFF"/>
                  </a:solidFill>
                </a:uFill>
                <a:latin typeface="Liberation Serif;Times New Roman"/>
                <a:ea typeface="Microsoft YaHei"/>
              </a:rPr>
              <a:t>  </a:t>
            </a:r>
            <a:r>
              <a:rPr lang="pt-BR" sz="2000" b="1" spc="-1" dirty="0" smtClean="0">
                <a:solidFill>
                  <a:srgbClr val="000000"/>
                </a:solidFill>
                <a:uFill>
                  <a:solidFill>
                    <a:srgbClr val="FFFFFF"/>
                  </a:solidFill>
                </a:uFill>
                <a:latin typeface="Calibri" panose="020F0502020204030204" pitchFamily="34" charset="0"/>
                <a:ea typeface="Microsoft YaHei"/>
                <a:cs typeface="Calibri" panose="020F0502020204030204" pitchFamily="34" charset="0"/>
              </a:rPr>
              <a:t>DO PROCEDIMENTO - CONCORRÊNCIA</a:t>
            </a:r>
            <a:endParaRPr lang="pt-BR" sz="20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endParaRPr lang="pt-BR" sz="20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1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O estudo do procedimento nesta modalidade é o mais extenso. Por esta razão serve de apoio para os demais.</a:t>
            </a:r>
          </a:p>
          <a:p>
            <a:pPr algn="just"/>
            <a:endParaRPr lang="pt-BR"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1800" b="1"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FASE INTERNA</a:t>
            </a:r>
          </a:p>
          <a:p>
            <a:pPr algn="just"/>
            <a:endParaRPr lang="pt-BR" spc="-1" dirty="0">
              <a:solidFill>
                <a:srgbClr val="000000"/>
              </a:solidFill>
              <a:uFill>
                <a:solidFill>
                  <a:srgbClr val="FFFFFF"/>
                </a:solidFill>
              </a:uFill>
              <a:latin typeface="Calibri" panose="020F0502020204030204" pitchFamily="34" charset="0"/>
              <a:cs typeface="Calibri" panose="020F0502020204030204" pitchFamily="34" charset="0"/>
            </a:endParaRPr>
          </a:p>
          <a:p>
            <a:r>
              <a:rPr lang="pt-BR" b="1" spc="-1" dirty="0" smtClean="0">
                <a:solidFill>
                  <a:srgbClr val="000000"/>
                </a:solidFill>
                <a:uFill>
                  <a:solidFill>
                    <a:srgbClr val="FFFFFF"/>
                  </a:solidFill>
                </a:uFill>
                <a:latin typeface="Calibri" panose="020F0502020204030204" pitchFamily="34" charset="0"/>
                <a:cs typeface="Calibri" panose="020F0502020204030204" pitchFamily="34" charset="0"/>
              </a:rPr>
              <a:t>Exposição de Motivos da Contratação </a:t>
            </a:r>
            <a:r>
              <a:rPr lang="pt-BR" spc="-1" dirty="0" smtClean="0">
                <a:solidFill>
                  <a:srgbClr val="000000"/>
                </a:solidFill>
                <a:uFill>
                  <a:solidFill>
                    <a:srgbClr val="FFFFFF"/>
                  </a:solidFill>
                </a:uFill>
                <a:latin typeface="Calibri" panose="020F0502020204030204" pitchFamily="34" charset="0"/>
                <a:cs typeface="Calibri" panose="020F0502020204030204" pitchFamily="34" charset="0"/>
              </a:rPr>
              <a:t>- </a:t>
            </a:r>
            <a:r>
              <a:rPr lang="pt-BR" dirty="0">
                <a:latin typeface="Calibri" panose="020F0502020204030204" pitchFamily="34" charset="0"/>
                <a:cs typeface="Calibri" panose="020F0502020204030204" pitchFamily="34" charset="0"/>
              </a:rPr>
              <a:t>Justificando a necessidade do órgão na </a:t>
            </a:r>
            <a:r>
              <a:rPr lang="pt-BR" dirty="0" smtClean="0">
                <a:latin typeface="Calibri" panose="020F0502020204030204" pitchFamily="34" charset="0"/>
                <a:cs typeface="Calibri" panose="020F0502020204030204" pitchFamily="34" charset="0"/>
              </a:rPr>
              <a:t>celebração do </a:t>
            </a:r>
            <a:r>
              <a:rPr lang="pt-BR" dirty="0">
                <a:latin typeface="Calibri" panose="020F0502020204030204" pitchFamily="34" charset="0"/>
                <a:cs typeface="Calibri" panose="020F0502020204030204" pitchFamily="34" charset="0"/>
              </a:rPr>
              <a:t>contrato e sua importância às </a:t>
            </a:r>
            <a:r>
              <a:rPr lang="pt-BR" dirty="0" smtClean="0">
                <a:latin typeface="Calibri" panose="020F0502020204030204" pitchFamily="34" charset="0"/>
                <a:cs typeface="Calibri" panose="020F0502020204030204" pitchFamily="34" charset="0"/>
              </a:rPr>
              <a:t>atividades </a:t>
            </a:r>
            <a:r>
              <a:rPr lang="pt-BR" dirty="0">
                <a:latin typeface="Calibri" panose="020F0502020204030204" pitchFamily="34" charset="0"/>
                <a:cs typeface="Calibri" panose="020F0502020204030204" pitchFamily="34" charset="0"/>
              </a:rPr>
              <a:t>do </a:t>
            </a:r>
            <a:r>
              <a:rPr lang="pt-BR" dirty="0" smtClean="0">
                <a:latin typeface="Calibri" panose="020F0502020204030204" pitchFamily="34" charset="0"/>
                <a:cs typeface="Calibri" panose="020F0502020204030204" pitchFamily="34" charset="0"/>
              </a:rPr>
              <a:t>ente estatal </a:t>
            </a:r>
            <a:r>
              <a:rPr lang="pt-BR" dirty="0">
                <a:latin typeface="Calibri" panose="020F0502020204030204" pitchFamily="34" charset="0"/>
                <a:cs typeface="Calibri" panose="020F0502020204030204" pitchFamily="34" charset="0"/>
              </a:rPr>
              <a:t>e à </a:t>
            </a:r>
            <a:r>
              <a:rPr lang="pt-BR" dirty="0" smtClean="0">
                <a:latin typeface="Calibri" panose="020F0502020204030204" pitchFamily="34" charset="0"/>
                <a:cs typeface="Calibri" panose="020F0502020204030204" pitchFamily="34" charset="0"/>
              </a:rPr>
              <a:t>perse</a:t>
            </a:r>
            <a:r>
              <a:rPr lang="pt-BR" dirty="0">
                <a:latin typeface="Calibri" panose="020F0502020204030204" pitchFamily="34" charset="0"/>
                <a:cs typeface="Calibri" panose="020F0502020204030204" pitchFamily="34" charset="0"/>
              </a:rPr>
              <a:t>c</a:t>
            </a:r>
            <a:r>
              <a:rPr lang="pt-BR" dirty="0" smtClean="0">
                <a:latin typeface="Calibri" panose="020F0502020204030204" pitchFamily="34" charset="0"/>
                <a:cs typeface="Calibri" panose="020F0502020204030204" pitchFamily="34" charset="0"/>
              </a:rPr>
              <a:t>ução </a:t>
            </a:r>
            <a:r>
              <a:rPr lang="pt-BR" dirty="0">
                <a:latin typeface="Calibri" panose="020F0502020204030204" pitchFamily="34" charset="0"/>
                <a:cs typeface="Calibri" panose="020F0502020204030204" pitchFamily="34" charset="0"/>
              </a:rPr>
              <a:t>do </a:t>
            </a:r>
            <a:r>
              <a:rPr lang="pt-BR" dirty="0" smtClean="0">
                <a:latin typeface="Calibri" panose="020F0502020204030204" pitchFamily="34" charset="0"/>
                <a:cs typeface="Calibri" panose="020F0502020204030204" pitchFamily="34" charset="0"/>
              </a:rPr>
              <a:t>interesse </a:t>
            </a:r>
            <a:r>
              <a:rPr lang="pt-BR" dirty="0">
                <a:latin typeface="Calibri" panose="020F0502020204030204" pitchFamily="34" charset="0"/>
                <a:cs typeface="Calibri" panose="020F0502020204030204" pitchFamily="34" charset="0"/>
              </a:rPr>
              <a:t>público</a:t>
            </a:r>
            <a:r>
              <a:rPr lang="pt-BR" dirty="0" smtClean="0">
                <a:latin typeface="Calibri" panose="020F0502020204030204" pitchFamily="34" charset="0"/>
                <a:cs typeface="Calibri" panose="020F0502020204030204" pitchFamily="34" charset="0"/>
              </a:rPr>
              <a:t>.</a:t>
            </a:r>
          </a:p>
          <a:p>
            <a:endParaRPr lang="pt-BR" sz="1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r>
              <a:rPr lang="pt-BR" b="1" spc="-1" dirty="0" smtClean="0">
                <a:solidFill>
                  <a:srgbClr val="000000"/>
                </a:solidFill>
                <a:uFill>
                  <a:solidFill>
                    <a:srgbClr val="FFFFFF"/>
                  </a:solidFill>
                </a:uFill>
                <a:latin typeface="Calibri" panose="020F0502020204030204" pitchFamily="34" charset="0"/>
                <a:cs typeface="Calibri" panose="020F0502020204030204" pitchFamily="34" charset="0"/>
              </a:rPr>
              <a:t>Declaração de adequação orçamentária </a:t>
            </a:r>
            <a:r>
              <a:rPr lang="pt-BR" spc="-1" dirty="0" smtClean="0">
                <a:solidFill>
                  <a:srgbClr val="000000"/>
                </a:solidFill>
                <a:uFill>
                  <a:solidFill>
                    <a:srgbClr val="FFFFFF"/>
                  </a:solidFill>
                </a:uFill>
                <a:latin typeface="Calibri" panose="020F0502020204030204" pitchFamily="34" charset="0"/>
                <a:cs typeface="Calibri" panose="020F0502020204030204" pitchFamily="34" charset="0"/>
              </a:rPr>
              <a:t>- </a:t>
            </a:r>
            <a:r>
              <a:rPr lang="pt-BR" dirty="0">
                <a:latin typeface="Calibri" panose="020F0502020204030204" pitchFamily="34" charset="0"/>
                <a:cs typeface="Calibri" panose="020F0502020204030204" pitchFamily="34" charset="0"/>
              </a:rPr>
              <a:t>Consonância com o disposto na Lei </a:t>
            </a:r>
            <a:r>
              <a:rPr lang="pt-BR" dirty="0" smtClean="0">
                <a:latin typeface="Calibri" panose="020F0502020204030204" pitchFamily="34" charset="0"/>
                <a:cs typeface="Calibri" panose="020F0502020204030204" pitchFamily="34" charset="0"/>
              </a:rPr>
              <a:t>Complementar 101/00 (Lei </a:t>
            </a:r>
            <a:r>
              <a:rPr lang="pt-BR" dirty="0">
                <a:latin typeface="Calibri" panose="020F0502020204030204" pitchFamily="34" charset="0"/>
                <a:cs typeface="Calibri" panose="020F0502020204030204" pitchFamily="34" charset="0"/>
              </a:rPr>
              <a:t>de </a:t>
            </a:r>
            <a:r>
              <a:rPr lang="pt-BR" dirty="0" smtClean="0">
                <a:latin typeface="Calibri" panose="020F0502020204030204" pitchFamily="34" charset="0"/>
                <a:cs typeface="Calibri" panose="020F0502020204030204" pitchFamily="34" charset="0"/>
              </a:rPr>
              <a:t>Responsabilidade </a:t>
            </a:r>
            <a:r>
              <a:rPr lang="pt-BR" dirty="0">
                <a:latin typeface="Calibri" panose="020F0502020204030204" pitchFamily="34" charset="0"/>
                <a:cs typeface="Calibri" panose="020F0502020204030204" pitchFamily="34" charset="0"/>
              </a:rPr>
              <a:t>Fiscal).</a:t>
            </a:r>
          </a:p>
          <a:p>
            <a:endParaRPr lang="pt-BR" dirty="0" smtClean="0">
              <a:latin typeface="Calibri" panose="020F0502020204030204" pitchFamily="34" charset="0"/>
              <a:cs typeface="Calibri" panose="020F0502020204030204" pitchFamily="34" charset="0"/>
            </a:endParaRPr>
          </a:p>
          <a:p>
            <a:r>
              <a:rPr lang="pt-BR" dirty="0" smtClean="0">
                <a:latin typeface="Calibri" panose="020F0502020204030204" pitchFamily="34" charset="0"/>
                <a:cs typeface="Calibri" panose="020F0502020204030204" pitchFamily="34" charset="0"/>
              </a:rPr>
              <a:t>ATENÇÃO</a:t>
            </a:r>
            <a:r>
              <a:rPr lang="pt-BR" dirty="0">
                <a:latin typeface="Calibri" panose="020F0502020204030204" pitchFamily="34" charset="0"/>
                <a:cs typeface="Calibri" panose="020F0502020204030204" pitchFamily="34" charset="0"/>
              </a:rPr>
              <a:t>! A </a:t>
            </a:r>
            <a:r>
              <a:rPr lang="pt-BR" dirty="0" err="1">
                <a:latin typeface="Calibri" panose="020F0502020204030204" pitchFamily="34" charset="0"/>
                <a:cs typeface="Calibri" panose="020F0502020204030204" pitchFamily="34" charset="0"/>
              </a:rPr>
              <a:t>jurisprudênda</a:t>
            </a:r>
            <a:r>
              <a:rPr lang="pt-BR" dirty="0">
                <a:latin typeface="Calibri" panose="020F0502020204030204" pitchFamily="34" charset="0"/>
                <a:cs typeface="Calibri" panose="020F0502020204030204" pitchFamily="34" charset="0"/>
              </a:rPr>
              <a:t> do Superior </a:t>
            </a:r>
            <a:r>
              <a:rPr lang="pt-BR" dirty="0" smtClean="0">
                <a:latin typeface="Calibri" panose="020F0502020204030204" pitchFamily="34" charset="0"/>
                <a:cs typeface="Calibri" panose="020F0502020204030204" pitchFamily="34" charset="0"/>
              </a:rPr>
              <a:t>Tribunal de </a:t>
            </a:r>
            <a:r>
              <a:rPr lang="pt-BR" dirty="0">
                <a:latin typeface="Calibri" panose="020F0502020204030204" pitchFamily="34" charset="0"/>
                <a:cs typeface="Calibri" panose="020F0502020204030204" pitchFamily="34" charset="0"/>
              </a:rPr>
              <a:t>Justiça vem se formando no sentido de que a </a:t>
            </a:r>
            <a:r>
              <a:rPr lang="pt-BR" dirty="0" smtClean="0">
                <a:latin typeface="Calibri" panose="020F0502020204030204" pitchFamily="34" charset="0"/>
                <a:cs typeface="Calibri" panose="020F0502020204030204" pitchFamily="34" charset="0"/>
              </a:rPr>
              <a:t>lei não exige </a:t>
            </a:r>
            <a:r>
              <a:rPr lang="pt-BR" dirty="0">
                <a:latin typeface="Calibri" panose="020F0502020204030204" pitchFamily="34" charset="0"/>
                <a:cs typeface="Calibri" panose="020F0502020204030204" pitchFamily="34" charset="0"/>
              </a:rPr>
              <a:t>a real </a:t>
            </a:r>
            <a:r>
              <a:rPr lang="pt-BR" dirty="0" smtClean="0">
                <a:latin typeface="Calibri" panose="020F0502020204030204" pitchFamily="34" charset="0"/>
                <a:cs typeface="Calibri" panose="020F0502020204030204" pitchFamily="34" charset="0"/>
              </a:rPr>
              <a:t>disponibilidade </a:t>
            </a:r>
            <a:r>
              <a:rPr lang="pt-BR" dirty="0">
                <a:latin typeface="Calibri" panose="020F0502020204030204" pitchFamily="34" charset="0"/>
                <a:cs typeface="Calibri" panose="020F0502020204030204" pitchFamily="34" charset="0"/>
              </a:rPr>
              <a:t>financeira antes </a:t>
            </a:r>
            <a:r>
              <a:rPr lang="pt-BR" dirty="0" smtClean="0">
                <a:latin typeface="Calibri" panose="020F0502020204030204" pitchFamily="34" charset="0"/>
                <a:cs typeface="Calibri" panose="020F0502020204030204" pitchFamily="34" charset="0"/>
              </a:rPr>
              <a:t>do início </a:t>
            </a:r>
            <a:r>
              <a:rPr lang="pt-BR" dirty="0">
                <a:latin typeface="Calibri" panose="020F0502020204030204" pitchFamily="34" charset="0"/>
                <a:cs typeface="Calibri" panose="020F0502020204030204" pitchFamily="34" charset="0"/>
              </a:rPr>
              <a:t>da licitação, mas tão somente a previsão </a:t>
            </a:r>
            <a:r>
              <a:rPr lang="pt-BR" dirty="0" smtClean="0">
                <a:latin typeface="Calibri" panose="020F0502020204030204" pitchFamily="34" charset="0"/>
                <a:cs typeface="Calibri" panose="020F0502020204030204" pitchFamily="34" charset="0"/>
              </a:rPr>
              <a:t>de recursos </a:t>
            </a:r>
            <a:r>
              <a:rPr lang="pt-BR" dirty="0">
                <a:latin typeface="Calibri" panose="020F0502020204030204" pitchFamily="34" charset="0"/>
                <a:cs typeface="Calibri" panose="020F0502020204030204" pitchFamily="34" charset="0"/>
              </a:rPr>
              <a:t>orçamentários.</a:t>
            </a:r>
          </a:p>
          <a:p>
            <a:endParaRPr lang="pt-BR" dirty="0" smtClean="0">
              <a:latin typeface="Calibri" panose="020F0502020204030204" pitchFamily="34" charset="0"/>
              <a:cs typeface="Calibri" panose="020F0502020204030204" pitchFamily="34" charset="0"/>
            </a:endParaRPr>
          </a:p>
          <a:p>
            <a:r>
              <a:rPr lang="pt-BR" dirty="0" smtClean="0">
                <a:latin typeface="Calibri" panose="020F0502020204030204" pitchFamily="34" charset="0"/>
                <a:cs typeface="Calibri" panose="020F0502020204030204" pitchFamily="34" charset="0"/>
              </a:rPr>
              <a:t>Deve </a:t>
            </a:r>
            <a:r>
              <a:rPr lang="pt-BR" dirty="0">
                <a:latin typeface="Calibri" panose="020F0502020204030204" pitchFamily="34" charset="0"/>
                <a:cs typeface="Calibri" panose="020F0502020204030204" pitchFamily="34" charset="0"/>
              </a:rPr>
              <a:t>definir, no </a:t>
            </a:r>
            <a:r>
              <a:rPr lang="pt-BR" dirty="0" smtClean="0">
                <a:latin typeface="Calibri" panose="020F0502020204030204" pitchFamily="34" charset="0"/>
                <a:cs typeface="Calibri" panose="020F0502020204030204" pitchFamily="34" charset="0"/>
              </a:rPr>
              <a:t>edital, </a:t>
            </a:r>
            <a:r>
              <a:rPr lang="pt-BR" dirty="0">
                <a:latin typeface="Calibri" panose="020F0502020204030204" pitchFamily="34" charset="0"/>
                <a:cs typeface="Calibri" panose="020F0502020204030204" pitchFamily="34" charset="0"/>
              </a:rPr>
              <a:t>o critério de aceitabilidade </a:t>
            </a:r>
            <a:r>
              <a:rPr lang="pt-BR" dirty="0" smtClean="0">
                <a:latin typeface="Calibri" panose="020F0502020204030204" pitchFamily="34" charset="0"/>
                <a:cs typeface="Calibri" panose="020F0502020204030204" pitchFamily="34" charset="0"/>
              </a:rPr>
              <a:t>das propostas</a:t>
            </a:r>
            <a:r>
              <a:rPr lang="pt-BR" dirty="0">
                <a:latin typeface="Calibri" panose="020F0502020204030204" pitchFamily="34" charset="0"/>
                <a:cs typeface="Calibri" panose="020F0502020204030204" pitchFamily="34" charset="0"/>
              </a:rPr>
              <a:t>, "permitida a fixação de preços </a:t>
            </a:r>
            <a:r>
              <a:rPr lang="pt-BR" dirty="0" smtClean="0">
                <a:latin typeface="Calibri" panose="020F0502020204030204" pitchFamily="34" charset="0"/>
                <a:cs typeface="Calibri" panose="020F0502020204030204" pitchFamily="34" charset="0"/>
              </a:rPr>
              <a:t>máximos e </a:t>
            </a:r>
            <a:r>
              <a:rPr lang="pt-BR" dirty="0">
                <a:latin typeface="Calibri" panose="020F0502020204030204" pitchFamily="34" charset="0"/>
                <a:cs typeface="Calibri" panose="020F0502020204030204" pitchFamily="34" charset="0"/>
              </a:rPr>
              <a:t>vedados a fixação de preços mínimos" (art. 40, </a:t>
            </a:r>
            <a:r>
              <a:rPr lang="pt-BR" dirty="0" smtClean="0">
                <a:latin typeface="Calibri" panose="020F0502020204030204" pitchFamily="34" charset="0"/>
                <a:cs typeface="Calibri" panose="020F0502020204030204" pitchFamily="34" charset="0"/>
              </a:rPr>
              <a:t>X, da </a:t>
            </a:r>
            <a:r>
              <a:rPr lang="pt-BR" dirty="0">
                <a:latin typeface="Calibri" panose="020F0502020204030204" pitchFamily="34" charset="0"/>
                <a:cs typeface="Calibri" panose="020F0502020204030204" pitchFamily="34" charset="0"/>
              </a:rPr>
              <a:t>lei </a:t>
            </a:r>
            <a:r>
              <a:rPr lang="pt-BR" dirty="0" smtClean="0">
                <a:latin typeface="Calibri" panose="020F0502020204030204" pitchFamily="34" charset="0"/>
                <a:cs typeface="Calibri" panose="020F0502020204030204" pitchFamily="34" charset="0"/>
              </a:rPr>
              <a:t>8.666/93).</a:t>
            </a:r>
            <a:endParaRPr lang="pt-BR" sz="1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TextShape 1"/>
          <p:cNvSpPr txBox="1"/>
          <p:nvPr/>
        </p:nvSpPr>
        <p:spPr>
          <a:xfrm>
            <a:off x="-36000" y="0"/>
            <a:ext cx="12191760" cy="1193040"/>
          </a:xfrm>
          <a:prstGeom prst="rect">
            <a:avLst/>
          </a:prstGeom>
          <a:solidFill>
            <a:srgbClr val="2178BE"/>
          </a:solidFill>
          <a:ln>
            <a:noFill/>
          </a:ln>
        </p:spPr>
        <p:txBody>
          <a:bodyPr anchor="ctr"/>
          <a:lstStyle/>
          <a:p>
            <a:pPr marL="342900" indent="-342900">
              <a:buFont typeface="Arial" panose="020B0604020202020204" pitchFamily="34" charset="0"/>
              <a:buChar char="•"/>
            </a:pPr>
            <a:r>
              <a:rPr lang="pt-BR" sz="2400" spc="-1" dirty="0">
                <a:solidFill>
                  <a:srgbClr val="000000"/>
                </a:solidFill>
                <a:uFill>
                  <a:solidFill>
                    <a:srgbClr val="FFFFFF"/>
                  </a:solidFill>
                </a:uFill>
              </a:rPr>
              <a:t>Noções Básicas de Licitações – Mário Flávio Rodrigues</a:t>
            </a:r>
            <a:endParaRPr lang="pt-BR" sz="2400" b="0" strike="noStrike" spc="-1" dirty="0">
              <a:solidFill>
                <a:srgbClr val="000000"/>
              </a:solidFill>
              <a:uFill>
                <a:solidFill>
                  <a:srgbClr val="FFFFFF"/>
                </a:solidFill>
              </a:uFill>
              <a:latin typeface="+mj-lt"/>
            </a:endParaRPr>
          </a:p>
        </p:txBody>
      </p:sp>
      <p:sp>
        <p:nvSpPr>
          <p:cNvPr id="185"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86" name="TextShape 3"/>
          <p:cNvSpPr txBox="1"/>
          <p:nvPr/>
        </p:nvSpPr>
        <p:spPr>
          <a:xfrm>
            <a:off x="337863" y="1176570"/>
            <a:ext cx="11155680" cy="4929120"/>
          </a:xfrm>
          <a:prstGeom prst="rect">
            <a:avLst/>
          </a:prstGeom>
          <a:noFill/>
          <a:ln>
            <a:noFill/>
          </a:ln>
        </p:spPr>
        <p:txBody>
          <a:bodyPr lIns="90000" tIns="45000" rIns="90000" bIns="45000"/>
          <a:lstStyle/>
          <a:p>
            <a:pPr algn="just"/>
            <a:endParaRPr lang="pt-BR" sz="1800" b="1" strike="noStrike" spc="-1" dirty="0" smtClean="0">
              <a:solidFill>
                <a:srgbClr val="000000"/>
              </a:solidFill>
              <a:uFill>
                <a:solidFill>
                  <a:srgbClr val="FFFFFF"/>
                </a:solidFill>
              </a:uFill>
              <a:latin typeface="Arial"/>
            </a:endParaRPr>
          </a:p>
          <a:p>
            <a:pPr algn="just"/>
            <a:r>
              <a:rPr lang="pt-BR" sz="1800" b="1" strike="noStrike" spc="-1" dirty="0" smtClean="0">
                <a:solidFill>
                  <a:srgbClr val="000000"/>
                </a:solidFill>
                <a:uFill>
                  <a:solidFill>
                    <a:srgbClr val="FFFFFF"/>
                  </a:solidFill>
                </a:uFill>
                <a:latin typeface="Arial"/>
              </a:rPr>
              <a:t>Despesas de Caráter </a:t>
            </a:r>
            <a:r>
              <a:rPr lang="pt-BR" b="1" spc="-1" dirty="0" smtClean="0">
                <a:solidFill>
                  <a:srgbClr val="000000"/>
                </a:solidFill>
                <a:uFill>
                  <a:solidFill>
                    <a:srgbClr val="FFFFFF"/>
                  </a:solidFill>
                </a:uFill>
                <a:latin typeface="Arial"/>
              </a:rPr>
              <a:t>C</a:t>
            </a:r>
            <a:r>
              <a:rPr lang="pt-BR" sz="1800" b="1" strike="noStrike" spc="-1" dirty="0" smtClean="0">
                <a:solidFill>
                  <a:srgbClr val="000000"/>
                </a:solidFill>
                <a:uFill>
                  <a:solidFill>
                    <a:srgbClr val="FFFFFF"/>
                  </a:solidFill>
                </a:uFill>
                <a:latin typeface="Arial"/>
              </a:rPr>
              <a:t>ontinuado </a:t>
            </a:r>
            <a:r>
              <a:rPr lang="pt-BR" sz="1800" strike="noStrike" spc="-1" dirty="0" smtClean="0">
                <a:solidFill>
                  <a:srgbClr val="000000"/>
                </a:solidFill>
                <a:uFill>
                  <a:solidFill>
                    <a:srgbClr val="FFFFFF"/>
                  </a:solidFill>
                </a:uFill>
                <a:latin typeface="Arial"/>
              </a:rPr>
              <a:t>- </a:t>
            </a:r>
            <a:r>
              <a:rPr lang="pt-BR" dirty="0"/>
              <a:t>São hipóteses em que os gastos com o contrato a </a:t>
            </a:r>
            <a:r>
              <a:rPr lang="pt-BR" dirty="0" smtClean="0"/>
              <a:t>ser celebrado </a:t>
            </a:r>
            <a:r>
              <a:rPr lang="pt-BR" dirty="0"/>
              <a:t>devam ultrapassar um exercício </a:t>
            </a:r>
            <a:r>
              <a:rPr lang="pt-BR" dirty="0" smtClean="0"/>
              <a:t>financeiro, devendo </a:t>
            </a:r>
            <a:r>
              <a:rPr lang="pt-BR" dirty="0"/>
              <a:t>haver contemplação do produto ou </a:t>
            </a:r>
            <a:r>
              <a:rPr lang="pt-BR" dirty="0" smtClean="0"/>
              <a:t>serviço nas </a:t>
            </a:r>
            <a:r>
              <a:rPr lang="pt-BR" dirty="0"/>
              <a:t>metas estipuladas na lei do Plano </a:t>
            </a:r>
            <a:r>
              <a:rPr lang="pt-BR" dirty="0" smtClean="0"/>
              <a:t>Plurianual </a:t>
            </a:r>
            <a:r>
              <a:rPr lang="pt-BR" dirty="0"/>
              <a:t>(</a:t>
            </a:r>
            <a:r>
              <a:rPr lang="pt-BR" dirty="0" smtClean="0"/>
              <a:t>no art</a:t>
            </a:r>
            <a:r>
              <a:rPr lang="pt-BR" dirty="0"/>
              <a:t>. 165 da </a:t>
            </a:r>
            <a:r>
              <a:rPr lang="pt-BR" dirty="0" smtClean="0"/>
              <a:t>Constituição </a:t>
            </a:r>
            <a:r>
              <a:rPr lang="pt-BR" dirty="0"/>
              <a:t>Federal).</a:t>
            </a:r>
            <a:r>
              <a:rPr lang="pt-BR" sz="1800" strike="noStrike" spc="-1" dirty="0" smtClean="0">
                <a:solidFill>
                  <a:srgbClr val="000000"/>
                </a:solidFill>
                <a:uFill>
                  <a:solidFill>
                    <a:srgbClr val="FFFFFF"/>
                  </a:solidFill>
                </a:uFill>
                <a:latin typeface="Arial"/>
              </a:rPr>
              <a:t> </a:t>
            </a:r>
          </a:p>
          <a:p>
            <a:pPr algn="just"/>
            <a:endParaRPr lang="pt-BR" spc="-1" dirty="0" smtClean="0">
              <a:solidFill>
                <a:srgbClr val="000000"/>
              </a:solidFill>
              <a:uFill>
                <a:solidFill>
                  <a:srgbClr val="FFFFFF"/>
                </a:solidFill>
              </a:uFill>
              <a:latin typeface="Arial"/>
            </a:endParaRPr>
          </a:p>
          <a:p>
            <a:pPr algn="just"/>
            <a:r>
              <a:rPr lang="pt-BR" b="1" spc="-1" dirty="0" smtClean="0">
                <a:solidFill>
                  <a:srgbClr val="000000"/>
                </a:solidFill>
                <a:uFill>
                  <a:solidFill>
                    <a:srgbClr val="FFFFFF"/>
                  </a:solidFill>
                </a:uFill>
                <a:latin typeface="Arial"/>
              </a:rPr>
              <a:t>Designar a Comissão </a:t>
            </a:r>
            <a:r>
              <a:rPr lang="pt-BR" spc="-1" dirty="0" smtClean="0">
                <a:solidFill>
                  <a:srgbClr val="000000"/>
                </a:solidFill>
                <a:uFill>
                  <a:solidFill>
                    <a:srgbClr val="FFFFFF"/>
                  </a:solidFill>
                </a:uFill>
                <a:latin typeface="Arial"/>
              </a:rPr>
              <a:t>– </a:t>
            </a:r>
            <a:r>
              <a:rPr lang="pt-BR" dirty="0"/>
              <a:t>Mesmo possuindo comissão permanente, deve </a:t>
            </a:r>
            <a:r>
              <a:rPr lang="pt-BR" dirty="0" smtClean="0"/>
              <a:t>ser anexada </a:t>
            </a:r>
            <a:r>
              <a:rPr lang="pt-BR" dirty="0"/>
              <a:t>a portaria </a:t>
            </a:r>
            <a:r>
              <a:rPr lang="pt-BR" dirty="0" smtClean="0"/>
              <a:t>de designação </a:t>
            </a:r>
            <a:r>
              <a:rPr lang="pt-BR" dirty="0"/>
              <a:t>desta aos autos.</a:t>
            </a:r>
            <a:endParaRPr lang="pt-BR" spc="-1" dirty="0" smtClean="0">
              <a:solidFill>
                <a:srgbClr val="000000"/>
              </a:solidFill>
              <a:uFill>
                <a:solidFill>
                  <a:srgbClr val="FFFFFF"/>
                </a:solidFill>
              </a:uFill>
              <a:latin typeface="Arial"/>
            </a:endParaRPr>
          </a:p>
          <a:p>
            <a:pPr algn="just"/>
            <a:endParaRPr lang="pt-BR" spc="-1" dirty="0" smtClean="0">
              <a:solidFill>
                <a:srgbClr val="000000"/>
              </a:solidFill>
              <a:uFill>
                <a:solidFill>
                  <a:srgbClr val="FFFFFF"/>
                </a:solidFill>
              </a:uFill>
              <a:latin typeface="Arial"/>
            </a:endParaRPr>
          </a:p>
          <a:p>
            <a:pPr algn="just"/>
            <a:r>
              <a:rPr lang="pt-BR" b="1" spc="-1" dirty="0" smtClean="0">
                <a:solidFill>
                  <a:srgbClr val="000000"/>
                </a:solidFill>
                <a:uFill>
                  <a:solidFill>
                    <a:srgbClr val="FFFFFF"/>
                  </a:solidFill>
                </a:uFill>
                <a:latin typeface="Arial"/>
              </a:rPr>
              <a:t>Minuta do Edital </a:t>
            </a:r>
            <a:r>
              <a:rPr lang="pt-BR" spc="-1" dirty="0" smtClean="0">
                <a:solidFill>
                  <a:srgbClr val="000000"/>
                </a:solidFill>
                <a:uFill>
                  <a:solidFill>
                    <a:srgbClr val="FFFFFF"/>
                  </a:solidFill>
                </a:uFill>
                <a:latin typeface="Arial"/>
              </a:rPr>
              <a:t>– </a:t>
            </a:r>
            <a:r>
              <a:rPr lang="pt-BR" dirty="0"/>
              <a:t>Este será encaminhado para o órgão de </a:t>
            </a:r>
            <a:r>
              <a:rPr lang="pt-BR" dirty="0" smtClean="0"/>
              <a:t>consultoria jurídica </a:t>
            </a:r>
            <a:r>
              <a:rPr lang="pt-BR" dirty="0"/>
              <a:t>para aprovação (deve respeitar os </a:t>
            </a:r>
            <a:r>
              <a:rPr lang="pt-BR" dirty="0" smtClean="0"/>
              <a:t>critérios mínimos </a:t>
            </a:r>
            <a:r>
              <a:rPr lang="pt-BR" dirty="0"/>
              <a:t>do art. 40, da </a:t>
            </a:r>
            <a:r>
              <a:rPr lang="pt-BR" dirty="0" smtClean="0"/>
              <a:t>Lei </a:t>
            </a:r>
            <a:r>
              <a:rPr lang="pt-BR" dirty="0"/>
              <a:t>8.666/93</a:t>
            </a:r>
            <a:r>
              <a:rPr lang="pt-BR" dirty="0" smtClean="0"/>
              <a:t>}, Ele </a:t>
            </a:r>
            <a:r>
              <a:rPr lang="pt-BR" dirty="0"/>
              <a:t>deve vir com a minuta do contrato anexada </a:t>
            </a:r>
            <a:r>
              <a:rPr lang="pt-BR" dirty="0" smtClean="0"/>
              <a:t>dando aos </a:t>
            </a:r>
            <a:r>
              <a:rPr lang="pt-BR" dirty="0"/>
              <a:t>participantes o conhecimento acerca da </a:t>
            </a:r>
            <a:r>
              <a:rPr lang="pt-BR" dirty="0" smtClean="0"/>
              <a:t>avença a </a:t>
            </a:r>
            <a:r>
              <a:rPr lang="pt-BR" dirty="0"/>
              <a:t>ser celebrada pelo Poder Público:</a:t>
            </a:r>
            <a:endParaRPr lang="pt-BR" spc="-1" dirty="0" smtClean="0">
              <a:solidFill>
                <a:srgbClr val="000000"/>
              </a:solidFill>
              <a:uFill>
                <a:solidFill>
                  <a:srgbClr val="FFFFFF"/>
                </a:solidFill>
              </a:uFill>
              <a:latin typeface="Arial"/>
            </a:endParaRPr>
          </a:p>
          <a:p>
            <a:endParaRPr lang="pt-BR" spc="-1" dirty="0" smtClean="0">
              <a:solidFill>
                <a:srgbClr val="000000"/>
              </a:solidFill>
              <a:uFill>
                <a:solidFill>
                  <a:srgbClr val="FFFFFF"/>
                </a:solidFill>
              </a:uFill>
              <a:latin typeface="Arial"/>
            </a:endParaRPr>
          </a:p>
          <a:p>
            <a:r>
              <a:rPr lang="pt-BR" b="1" spc="-1" dirty="0" smtClean="0">
                <a:solidFill>
                  <a:srgbClr val="000000"/>
                </a:solidFill>
                <a:uFill>
                  <a:solidFill>
                    <a:srgbClr val="FFFFFF"/>
                  </a:solidFill>
                </a:uFill>
                <a:latin typeface="Arial"/>
              </a:rPr>
              <a:t>Audiência Pública </a:t>
            </a:r>
            <a:r>
              <a:rPr lang="pt-BR" spc="-1" dirty="0" smtClean="0">
                <a:solidFill>
                  <a:srgbClr val="000000"/>
                </a:solidFill>
                <a:uFill>
                  <a:solidFill>
                    <a:srgbClr val="FFFFFF"/>
                  </a:solidFill>
                </a:uFill>
                <a:latin typeface="Arial"/>
              </a:rPr>
              <a:t>– </a:t>
            </a:r>
            <a:r>
              <a:rPr lang="pt-BR" dirty="0"/>
              <a:t>Será imperativa sempre que o valor estimado </a:t>
            </a:r>
            <a:r>
              <a:rPr lang="pt-BR" dirty="0" smtClean="0"/>
              <a:t>para </a:t>
            </a:r>
            <a:r>
              <a:rPr lang="pt-BR" dirty="0"/>
              <a:t>uma </a:t>
            </a:r>
            <a:r>
              <a:rPr lang="pt-BR" dirty="0" smtClean="0"/>
              <a:t>licitação </a:t>
            </a:r>
            <a:r>
              <a:rPr lang="pt-BR" dirty="0"/>
              <a:t>ou para Um conjunto de </a:t>
            </a:r>
            <a:r>
              <a:rPr lang="pt-BR" dirty="0" smtClean="0"/>
              <a:t>licitações for superior </a:t>
            </a:r>
            <a:r>
              <a:rPr lang="pt-BR" dirty="0"/>
              <a:t>a 100 vezes o limite </a:t>
            </a:r>
            <a:r>
              <a:rPr lang="pt-BR" dirty="0" smtClean="0"/>
              <a:t>mínimo </a:t>
            </a:r>
            <a:r>
              <a:rPr lang="pt-BR" dirty="0"/>
              <a:t>definido </a:t>
            </a:r>
            <a:r>
              <a:rPr lang="pt-BR" dirty="0" smtClean="0"/>
              <a:t>para a </a:t>
            </a:r>
            <a:r>
              <a:rPr lang="pt-BR" dirty="0"/>
              <a:t>concorrência, no </a:t>
            </a:r>
            <a:r>
              <a:rPr lang="pt-BR" dirty="0" err="1"/>
              <a:t>art</a:t>
            </a:r>
            <a:r>
              <a:rPr lang="pt-BR" dirty="0"/>
              <a:t>, 23, 1,- "c", da Lei 8.666/93</a:t>
            </a:r>
            <a:endParaRPr lang="pt-BR" spc="-1" dirty="0" smtClean="0">
              <a:solidFill>
                <a:srgbClr val="000000"/>
              </a:solidFill>
              <a:uFill>
                <a:solidFill>
                  <a:srgbClr val="FFFFFF"/>
                </a:solidFill>
              </a:uFill>
              <a:latin typeface="Arial"/>
            </a:endParaRPr>
          </a:p>
          <a:p>
            <a:endParaRPr lang="pt-BR" spc="-1" dirty="0" smtClean="0">
              <a:solidFill>
                <a:srgbClr val="000000"/>
              </a:solidFill>
              <a:uFill>
                <a:solidFill>
                  <a:srgbClr val="FFFFFF"/>
                </a:solidFill>
              </a:uFill>
              <a:latin typeface="Arial"/>
            </a:endParaRPr>
          </a:p>
          <a:p>
            <a:r>
              <a:rPr lang="pt-BR" b="1" spc="-1" dirty="0" smtClean="0">
                <a:solidFill>
                  <a:srgbClr val="000000"/>
                </a:solidFill>
                <a:uFill>
                  <a:solidFill>
                    <a:srgbClr val="FFFFFF"/>
                  </a:solidFill>
                </a:uFill>
                <a:latin typeface="Arial"/>
              </a:rPr>
              <a:t>Parecer Jurídico </a:t>
            </a:r>
            <a:r>
              <a:rPr lang="pt-BR" spc="-1" dirty="0" smtClean="0">
                <a:solidFill>
                  <a:srgbClr val="000000"/>
                </a:solidFill>
                <a:uFill>
                  <a:solidFill>
                    <a:srgbClr val="FFFFFF"/>
                  </a:solidFill>
                </a:uFill>
                <a:latin typeface="Arial"/>
              </a:rPr>
              <a:t>- </a:t>
            </a:r>
            <a:r>
              <a:rPr lang="pt-BR" dirty="0"/>
              <a:t>Não tem caráter vinculante, mas meramente </a:t>
            </a:r>
            <a:r>
              <a:rPr lang="pt-BR" dirty="0" smtClean="0"/>
              <a:t>opinativo, orientando </a:t>
            </a:r>
            <a:r>
              <a:rPr lang="pt-BR" dirty="0"/>
              <a:t>o gestor público acerca de </a:t>
            </a:r>
            <a:r>
              <a:rPr lang="pt-BR" dirty="0" smtClean="0"/>
              <a:t>eventuais falhas </a:t>
            </a:r>
            <a:r>
              <a:rPr lang="pt-BR" dirty="0"/>
              <a:t>no procedimento e a </a:t>
            </a:r>
            <a:r>
              <a:rPr lang="pt-BR" dirty="0" smtClean="0"/>
              <a:t>possibilidade </a:t>
            </a:r>
            <a:r>
              <a:rPr lang="pt-BR" dirty="0"/>
              <a:t>de </a:t>
            </a:r>
            <a:r>
              <a:rPr lang="pt-BR" dirty="0" smtClean="0"/>
              <a:t>conserto destes vícios.</a:t>
            </a:r>
            <a:endParaRPr lang="pt-BR"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TextShape 1"/>
          <p:cNvSpPr txBox="1"/>
          <p:nvPr/>
        </p:nvSpPr>
        <p:spPr>
          <a:xfrm>
            <a:off x="-36000" y="0"/>
            <a:ext cx="12191760" cy="1193040"/>
          </a:xfrm>
          <a:prstGeom prst="rect">
            <a:avLst/>
          </a:prstGeom>
          <a:solidFill>
            <a:srgbClr val="2178BE"/>
          </a:solidFill>
          <a:ln>
            <a:noFill/>
          </a:ln>
        </p:spPr>
        <p:txBody>
          <a:bodyPr anchor="ctr"/>
          <a:lstStyle/>
          <a:p>
            <a:pPr marL="342900" indent="-342900">
              <a:buFont typeface="Arial" panose="020B0604020202020204" pitchFamily="34" charset="0"/>
              <a:buChar char="•"/>
            </a:pPr>
            <a:r>
              <a:rPr lang="pt-BR" sz="2400" spc="-1" dirty="0">
                <a:solidFill>
                  <a:srgbClr val="000000"/>
                </a:solidFill>
                <a:uFill>
                  <a:solidFill>
                    <a:srgbClr val="FFFFFF"/>
                  </a:solidFill>
                </a:uFill>
              </a:rPr>
              <a:t>Noções Básicas de Licitações – Mário Flávio Rodrigues</a:t>
            </a:r>
            <a:endParaRPr lang="pt-BR" sz="2400" b="0" strike="noStrike" spc="-1" dirty="0">
              <a:solidFill>
                <a:srgbClr val="000000"/>
              </a:solidFill>
              <a:uFill>
                <a:solidFill>
                  <a:srgbClr val="FFFFFF"/>
                </a:solidFill>
              </a:uFill>
              <a:latin typeface="Times New Roman"/>
            </a:endParaRPr>
          </a:p>
        </p:txBody>
      </p:sp>
      <p:sp>
        <p:nvSpPr>
          <p:cNvPr id="188"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89" name="TextShape 3"/>
          <p:cNvSpPr txBox="1"/>
          <p:nvPr/>
        </p:nvSpPr>
        <p:spPr>
          <a:xfrm>
            <a:off x="360000" y="1332720"/>
            <a:ext cx="11155680" cy="4715280"/>
          </a:xfrm>
          <a:prstGeom prst="rect">
            <a:avLst/>
          </a:prstGeom>
          <a:noFill/>
          <a:ln>
            <a:noFill/>
          </a:ln>
        </p:spPr>
        <p:txBody>
          <a:bodyPr lIns="90000" tIns="45000" rIns="90000" bIns="45000"/>
          <a:lstStyle/>
          <a:p>
            <a:pPr algn="just"/>
            <a:r>
              <a:rPr lang="pt-BR" sz="2000" b="1" strike="noStrike" spc="-1" dirty="0" smtClean="0">
                <a:solidFill>
                  <a:srgbClr val="000000"/>
                </a:solidFill>
                <a:uFill>
                  <a:solidFill>
                    <a:srgbClr val="FFFFFF"/>
                  </a:solidFill>
                </a:uFill>
                <a:latin typeface="Calibri" panose="020F0502020204030204" pitchFamily="34" charset="0"/>
                <a:ea typeface="Microsoft YaHei"/>
                <a:cs typeface="Calibri" panose="020F0502020204030204" pitchFamily="34" charset="0"/>
              </a:rPr>
              <a:t>Execução de obras ou atividades administrativas</a:t>
            </a:r>
          </a:p>
          <a:p>
            <a:pPr algn="just"/>
            <a:endParaRPr lang="pt-BR" sz="2000" b="1" spc="-1" dirty="0">
              <a:solidFill>
                <a:srgbClr val="000000"/>
              </a:solidFill>
              <a:uFill>
                <a:solidFill>
                  <a:srgbClr val="FFFFFF"/>
                </a:solidFill>
              </a:uFill>
              <a:latin typeface="Calibri" panose="020F0502020204030204" pitchFamily="34" charset="0"/>
              <a:ea typeface="Microsoft YaHei"/>
              <a:cs typeface="Calibri" panose="020F0502020204030204" pitchFamily="34" charset="0"/>
            </a:endParaRPr>
          </a:p>
          <a:p>
            <a:r>
              <a:rPr lang="pt-BR" sz="2000" strike="noStrike" spc="-1" dirty="0" smtClean="0">
                <a:solidFill>
                  <a:srgbClr val="000000"/>
                </a:solidFill>
                <a:uFill>
                  <a:solidFill>
                    <a:srgbClr val="FFFFFF"/>
                  </a:solidFill>
                </a:uFill>
                <a:latin typeface="Calibri" panose="020F0502020204030204" pitchFamily="34" charset="0"/>
                <a:ea typeface="Microsoft YaHei"/>
                <a:cs typeface="Calibri" panose="020F0502020204030204" pitchFamily="34" charset="0"/>
              </a:rPr>
              <a:t>Execução direta - </a:t>
            </a:r>
            <a:r>
              <a:rPr lang="pt-BR" sz="2000" dirty="0">
                <a:latin typeface="Calibri" panose="020F0502020204030204" pitchFamily="34" charset="0"/>
                <a:cs typeface="Calibri" panose="020F0502020204030204" pitchFamily="34" charset="0"/>
              </a:rPr>
              <a:t>Contrato executado </a:t>
            </a:r>
            <a:r>
              <a:rPr lang="pt-BR" sz="2000" dirty="0" smtClean="0">
                <a:latin typeface="Calibri" panose="020F0502020204030204" pitchFamily="34" charset="0"/>
                <a:cs typeface="Calibri" panose="020F0502020204030204" pitchFamily="34" charset="0"/>
              </a:rPr>
              <a:t>pela própria Administração.</a:t>
            </a:r>
            <a:endParaRPr lang="pt-BR" sz="2000" strike="noStrike" spc="-1" dirty="0" smtClean="0">
              <a:solidFill>
                <a:srgbClr val="000000"/>
              </a:solidFill>
              <a:uFill>
                <a:solidFill>
                  <a:srgbClr val="FFFFFF"/>
                </a:solidFill>
              </a:uFill>
              <a:latin typeface="Calibri" panose="020F0502020204030204" pitchFamily="34" charset="0"/>
              <a:ea typeface="Microsoft YaHei"/>
              <a:cs typeface="Calibri" panose="020F0502020204030204" pitchFamily="34" charset="0"/>
            </a:endParaRPr>
          </a:p>
          <a:p>
            <a:pPr algn="just"/>
            <a:endParaRPr lang="pt-BR" sz="2000" spc="-1" dirty="0">
              <a:solidFill>
                <a:srgbClr val="000000"/>
              </a:solidFill>
              <a:uFill>
                <a:solidFill>
                  <a:srgbClr val="FFFFFF"/>
                </a:solidFill>
              </a:uFill>
              <a:latin typeface="Calibri" panose="020F0502020204030204" pitchFamily="34" charset="0"/>
              <a:ea typeface="Microsoft YaHei"/>
              <a:cs typeface="Calibri" panose="020F0502020204030204" pitchFamily="34" charset="0"/>
            </a:endParaRPr>
          </a:p>
          <a:p>
            <a:r>
              <a:rPr lang="pt-BR" sz="2000" strike="noStrike" spc="-1" dirty="0" smtClean="0">
                <a:solidFill>
                  <a:srgbClr val="000000"/>
                </a:solidFill>
                <a:uFill>
                  <a:solidFill>
                    <a:srgbClr val="FFFFFF"/>
                  </a:solidFill>
                </a:uFill>
                <a:latin typeface="Calibri" panose="020F0502020204030204" pitchFamily="34" charset="0"/>
                <a:ea typeface="Microsoft YaHei"/>
                <a:cs typeface="Calibri" panose="020F0502020204030204" pitchFamily="34" charset="0"/>
              </a:rPr>
              <a:t>Execução indireta - </a:t>
            </a:r>
            <a:r>
              <a:rPr lang="pt-BR" sz="2000" dirty="0">
                <a:latin typeface="Calibri" panose="020F0502020204030204" pitchFamily="34" charset="0"/>
                <a:cs typeface="Calibri" panose="020F0502020204030204" pitchFamily="34" charset="0"/>
              </a:rPr>
              <a:t>Contratação de um </a:t>
            </a:r>
            <a:r>
              <a:rPr lang="pt-BR" sz="2000" dirty="0" smtClean="0">
                <a:latin typeface="Calibri" panose="020F0502020204030204" pitchFamily="34" charset="0"/>
                <a:cs typeface="Calibri" panose="020F0502020204030204" pitchFamily="34" charset="0"/>
              </a:rPr>
              <a:t>terceiro para execução.</a:t>
            </a:r>
          </a:p>
          <a:p>
            <a:endParaRPr lang="pt-BR" sz="20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pt-BR" sz="2000" spc="-1" dirty="0" smtClean="0">
                <a:solidFill>
                  <a:srgbClr val="000000"/>
                </a:solidFill>
                <a:uFill>
                  <a:solidFill>
                    <a:srgbClr val="FFFFFF"/>
                  </a:solidFill>
                </a:uFill>
                <a:latin typeface="Calibri" panose="020F0502020204030204" pitchFamily="34" charset="0"/>
                <a:cs typeface="Calibri" panose="020F0502020204030204" pitchFamily="34" charset="0"/>
              </a:rPr>
              <a:t>Empreitada por preço global</a:t>
            </a:r>
          </a:p>
          <a:p>
            <a:pPr marL="342900" indent="-342900">
              <a:buFont typeface="Arial" panose="020B0604020202020204" pitchFamily="34" charset="0"/>
              <a:buChar char="•"/>
            </a:pPr>
            <a:endParaRPr lang="pt-BR" sz="20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pt-BR" sz="2000" spc="-1" dirty="0" smtClean="0">
                <a:solidFill>
                  <a:srgbClr val="000000"/>
                </a:solidFill>
                <a:uFill>
                  <a:solidFill>
                    <a:srgbClr val="FFFFFF"/>
                  </a:solidFill>
                </a:uFill>
                <a:latin typeface="Calibri" panose="020F0502020204030204" pitchFamily="34" charset="0"/>
                <a:cs typeface="Calibri" panose="020F0502020204030204" pitchFamily="34" charset="0"/>
              </a:rPr>
              <a:t>Empreitada por preço unitário</a:t>
            </a:r>
          </a:p>
          <a:p>
            <a:pPr marL="342900" indent="-342900">
              <a:buFont typeface="Arial" panose="020B0604020202020204" pitchFamily="34" charset="0"/>
              <a:buChar char="•"/>
            </a:pPr>
            <a:endParaRPr lang="pt-BR" sz="20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pt-BR" sz="2000" spc="-1" dirty="0" smtClean="0">
                <a:solidFill>
                  <a:srgbClr val="000000"/>
                </a:solidFill>
                <a:uFill>
                  <a:solidFill>
                    <a:srgbClr val="FFFFFF"/>
                  </a:solidFill>
                </a:uFill>
                <a:latin typeface="Calibri" panose="020F0502020204030204" pitchFamily="34" charset="0"/>
                <a:cs typeface="Calibri" panose="020F0502020204030204" pitchFamily="34" charset="0"/>
              </a:rPr>
              <a:t>Empreitada por tarefa</a:t>
            </a:r>
          </a:p>
          <a:p>
            <a:pPr marL="342900" indent="-342900">
              <a:buFont typeface="Arial" panose="020B0604020202020204" pitchFamily="34" charset="0"/>
              <a:buChar char="•"/>
            </a:pPr>
            <a:endParaRPr lang="pt-BR" sz="20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pt-BR" sz="2000" spc="-1" dirty="0" smtClean="0">
                <a:solidFill>
                  <a:srgbClr val="000000"/>
                </a:solidFill>
                <a:uFill>
                  <a:solidFill>
                    <a:srgbClr val="FFFFFF"/>
                  </a:solidFill>
                </a:uFill>
                <a:latin typeface="Calibri" panose="020F0502020204030204" pitchFamily="34" charset="0"/>
                <a:cs typeface="Calibri" panose="020F0502020204030204" pitchFamily="34" charset="0"/>
              </a:rPr>
              <a:t>Empreitada integral</a:t>
            </a:r>
            <a:endParaRPr lang="pt-BR" sz="20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TextShape 1"/>
          <p:cNvSpPr txBox="1"/>
          <p:nvPr/>
        </p:nvSpPr>
        <p:spPr>
          <a:xfrm>
            <a:off x="-36000" y="0"/>
            <a:ext cx="12191760" cy="1193040"/>
          </a:xfrm>
          <a:prstGeom prst="rect">
            <a:avLst/>
          </a:prstGeom>
          <a:solidFill>
            <a:srgbClr val="2178BE"/>
          </a:solidFill>
          <a:ln>
            <a:noFill/>
          </a:ln>
        </p:spPr>
        <p:txBody>
          <a:bodyPr anchor="ctr"/>
          <a:lstStyle/>
          <a:p>
            <a:pPr marL="342900" indent="-342900">
              <a:buFont typeface="Arial" panose="020B0604020202020204" pitchFamily="34" charset="0"/>
              <a:buChar char="•"/>
            </a:pPr>
            <a:r>
              <a:rPr lang="pt-BR" sz="2400" spc="-1" dirty="0">
                <a:solidFill>
                  <a:srgbClr val="000000"/>
                </a:solidFill>
                <a:uFill>
                  <a:solidFill>
                    <a:srgbClr val="FFFFFF"/>
                  </a:solidFill>
                </a:uFill>
              </a:rPr>
              <a:t>Noções Básicas de Licitações – Mário Flávio Rodrigues</a:t>
            </a:r>
            <a:endParaRPr lang="pt-BR" sz="2400" b="0" strike="noStrike" spc="-1" dirty="0">
              <a:solidFill>
                <a:srgbClr val="000000"/>
              </a:solidFill>
              <a:uFill>
                <a:solidFill>
                  <a:srgbClr val="FFFFFF"/>
                </a:solidFill>
              </a:uFill>
              <a:latin typeface="Times New Roman"/>
            </a:endParaRPr>
          </a:p>
        </p:txBody>
      </p:sp>
      <p:sp>
        <p:nvSpPr>
          <p:cNvPr id="192" name="TextShape 3"/>
          <p:cNvSpPr txBox="1"/>
          <p:nvPr/>
        </p:nvSpPr>
        <p:spPr>
          <a:xfrm>
            <a:off x="360000" y="1332720"/>
            <a:ext cx="11155680" cy="5048608"/>
          </a:xfrm>
          <a:prstGeom prst="rect">
            <a:avLst/>
          </a:prstGeom>
          <a:noFill/>
          <a:ln>
            <a:noFill/>
          </a:ln>
        </p:spPr>
        <p:txBody>
          <a:bodyPr lIns="90000" tIns="45000" rIns="90000" bIns="45000"/>
          <a:lstStyle/>
          <a:p>
            <a:pPr algn="ctr"/>
            <a:r>
              <a:rPr lang="pt-BR" sz="1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FASE EXTERNA</a:t>
            </a:r>
          </a:p>
          <a:p>
            <a:pPr algn="just"/>
            <a:endParaRPr lang="pt-BR" spc="-1" dirty="0" smtClean="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b="1" spc="-1" dirty="0" smtClean="0">
                <a:solidFill>
                  <a:srgbClr val="000000"/>
                </a:solidFill>
                <a:uFill>
                  <a:solidFill>
                    <a:srgbClr val="FFFFFF"/>
                  </a:solidFill>
                </a:uFill>
                <a:latin typeface="Calibri" panose="020F0502020204030204" pitchFamily="34" charset="0"/>
                <a:cs typeface="Calibri" panose="020F0502020204030204" pitchFamily="34" charset="0"/>
              </a:rPr>
              <a:t>Publicação do Edital </a:t>
            </a:r>
            <a:r>
              <a:rPr lang="pt-BR" spc="-1" dirty="0" smtClean="0">
                <a:solidFill>
                  <a:srgbClr val="000000"/>
                </a:solidFill>
                <a:uFill>
                  <a:solidFill>
                    <a:srgbClr val="FFFFFF"/>
                  </a:solidFill>
                </a:uFill>
                <a:latin typeface="Calibri" panose="020F0502020204030204" pitchFamily="34" charset="0"/>
                <a:cs typeface="Calibri" panose="020F0502020204030204" pitchFamily="34" charset="0"/>
              </a:rPr>
              <a:t>- </a:t>
            </a:r>
            <a:r>
              <a:rPr lang="pt-BR" dirty="0">
                <a:latin typeface="Calibri" panose="020F0502020204030204" pitchFamily="34" charset="0"/>
                <a:cs typeface="Calibri" panose="020F0502020204030204" pitchFamily="34" charset="0"/>
              </a:rPr>
              <a:t>Feita em </a:t>
            </a:r>
            <a:r>
              <a:rPr lang="pt-BR" dirty="0" smtClean="0">
                <a:latin typeface="Calibri" panose="020F0502020204030204" pitchFamily="34" charset="0"/>
                <a:cs typeface="Calibri" panose="020F0502020204030204" pitchFamily="34" charset="0"/>
              </a:rPr>
              <a:t>diário </a:t>
            </a:r>
            <a:r>
              <a:rPr lang="pt-BR" dirty="0">
                <a:latin typeface="Calibri" panose="020F0502020204030204" pitchFamily="34" charset="0"/>
                <a:cs typeface="Calibri" panose="020F0502020204030204" pitchFamily="34" charset="0"/>
              </a:rPr>
              <a:t>oficial e em jornal de grande circulação.</a:t>
            </a:r>
          </a:p>
          <a:p>
            <a:pPr algn="just"/>
            <a:r>
              <a:rPr lang="pt-BR" dirty="0">
                <a:latin typeface="Calibri" panose="020F0502020204030204" pitchFamily="34" charset="0"/>
                <a:cs typeface="Calibri" panose="020F0502020204030204" pitchFamily="34" charset="0"/>
              </a:rPr>
              <a:t>Inicia-se a contagem do prazo para a </a:t>
            </a:r>
            <a:r>
              <a:rPr lang="pt-BR" dirty="0" smtClean="0">
                <a:latin typeface="Calibri" panose="020F0502020204030204" pitchFamily="34" charset="0"/>
                <a:cs typeface="Calibri" panose="020F0502020204030204" pitchFamily="34" charset="0"/>
              </a:rPr>
              <a:t>impugnação administrativa </a:t>
            </a:r>
            <a:r>
              <a:rPr lang="pt-BR" dirty="0">
                <a:latin typeface="Calibri" panose="020F0502020204030204" pitchFamily="34" charset="0"/>
                <a:cs typeface="Calibri" panose="020F0502020204030204" pitchFamily="34" charset="0"/>
              </a:rPr>
              <a:t>do edital (art. 41, §§1" e 2º, da </a:t>
            </a:r>
            <a:r>
              <a:rPr lang="pt-BR" dirty="0" smtClean="0">
                <a:latin typeface="Calibri" panose="020F0502020204030204" pitchFamily="34" charset="0"/>
                <a:cs typeface="Calibri" panose="020F0502020204030204" pitchFamily="34" charset="0"/>
              </a:rPr>
              <a:t>Lei 8.666/93</a:t>
            </a:r>
            <a:r>
              <a:rPr lang="pt-BR" dirty="0">
                <a:latin typeface="Calibri" panose="020F0502020204030204" pitchFamily="34" charset="0"/>
                <a:cs typeface="Calibri" panose="020F0502020204030204" pitchFamily="34" charset="0"/>
              </a:rPr>
              <a:t>).</a:t>
            </a:r>
          </a:p>
          <a:p>
            <a:pPr algn="just"/>
            <a:endParaRPr lang="pt-BR" dirty="0" smtClean="0">
              <a:latin typeface="Calibri" panose="020F0502020204030204" pitchFamily="34" charset="0"/>
              <a:cs typeface="Calibri" panose="020F0502020204030204" pitchFamily="34" charset="0"/>
            </a:endParaRPr>
          </a:p>
          <a:p>
            <a:pPr algn="just"/>
            <a:r>
              <a:rPr lang="pt-BR" dirty="0" smtClean="0">
                <a:latin typeface="Calibri" panose="020F0502020204030204" pitchFamily="34" charset="0"/>
                <a:cs typeface="Calibri" panose="020F0502020204030204" pitchFamily="34" charset="0"/>
              </a:rPr>
              <a:t>ATENÇÃO</a:t>
            </a:r>
            <a:r>
              <a:rPr lang="pt-BR" dirty="0">
                <a:latin typeface="Calibri" panose="020F0502020204030204" pitchFamily="34" charset="0"/>
                <a:cs typeface="Calibri" panose="020F0502020204030204" pitchFamily="34" charset="0"/>
              </a:rPr>
              <a:t>! De acordo com Súmula n, 473 do </a:t>
            </a:r>
            <a:r>
              <a:rPr lang="pt-BR" dirty="0" smtClean="0">
                <a:latin typeface="Calibri" panose="020F0502020204030204" pitchFamily="34" charset="0"/>
                <a:cs typeface="Calibri" panose="020F0502020204030204" pitchFamily="34" charset="0"/>
              </a:rPr>
              <a:t>STF, a </a:t>
            </a:r>
            <a:r>
              <a:rPr lang="pt-BR" dirty="0">
                <a:latin typeface="Calibri" panose="020F0502020204030204" pitchFamily="34" charset="0"/>
                <a:cs typeface="Calibri" panose="020F0502020204030204" pitchFamily="34" charset="0"/>
              </a:rPr>
              <a:t>Administração pode alterar de: ofício o edital </a:t>
            </a:r>
            <a:r>
              <a:rPr lang="pt-BR" dirty="0" smtClean="0">
                <a:latin typeface="Calibri" panose="020F0502020204030204" pitchFamily="34" charset="0"/>
                <a:cs typeface="Calibri" panose="020F0502020204030204" pitchFamily="34" charset="0"/>
              </a:rPr>
              <a:t>ou mesmo </a:t>
            </a:r>
            <a:r>
              <a:rPr lang="pt-BR" dirty="0" smtClean="0">
                <a:latin typeface="Calibri" panose="020F0502020204030204" pitchFamily="34" charset="0"/>
                <a:cs typeface="Calibri" panose="020F0502020204030204" pitchFamily="34" charset="0"/>
              </a:rPr>
              <a:t>anulá-lo.</a:t>
            </a:r>
            <a:endParaRPr lang="pt-BR" dirty="0">
              <a:latin typeface="Calibri" panose="020F0502020204030204" pitchFamily="34" charset="0"/>
              <a:cs typeface="Calibri" panose="020F0502020204030204" pitchFamily="34" charset="0"/>
            </a:endParaRPr>
          </a:p>
          <a:p>
            <a:pPr algn="just"/>
            <a:r>
              <a:rPr lang="pt-BR" dirty="0">
                <a:latin typeface="Calibri" panose="020F0502020204030204" pitchFamily="34" charset="0"/>
                <a:cs typeface="Calibri" panose="020F0502020204030204" pitchFamily="34" charset="0"/>
              </a:rPr>
              <a:t>Somente não é necessário reabrir o prazo de </a:t>
            </a:r>
            <a:r>
              <a:rPr lang="pt-BR" dirty="0" smtClean="0">
                <a:latin typeface="Calibri" panose="020F0502020204030204" pitchFamily="34" charset="0"/>
                <a:cs typeface="Calibri" panose="020F0502020204030204" pitchFamily="34" charset="0"/>
              </a:rPr>
              <a:t>intervalo mínimo </a:t>
            </a:r>
            <a:r>
              <a:rPr lang="pt-BR" dirty="0">
                <a:latin typeface="Calibri" panose="020F0502020204030204" pitchFamily="34" charset="0"/>
                <a:cs typeface="Calibri" panose="020F0502020204030204" pitchFamily="34" charset="0"/>
              </a:rPr>
              <a:t>quando a alteração não afetar a </a:t>
            </a:r>
            <a:r>
              <a:rPr lang="pt-BR" dirty="0" smtClean="0">
                <a:latin typeface="Calibri" panose="020F0502020204030204" pitchFamily="34" charset="0"/>
                <a:cs typeface="Calibri" panose="020F0502020204030204" pitchFamily="34" charset="0"/>
              </a:rPr>
              <a:t>formulação das </a:t>
            </a:r>
            <a:r>
              <a:rPr lang="pt-BR" dirty="0">
                <a:latin typeface="Calibri" panose="020F0502020204030204" pitchFamily="34" charset="0"/>
                <a:cs typeface="Calibri" panose="020F0502020204030204" pitchFamily="34" charset="0"/>
              </a:rPr>
              <a:t>propostas, Além disso, não há exceção à </a:t>
            </a:r>
            <a:r>
              <a:rPr lang="pt-BR" dirty="0" smtClean="0">
                <a:latin typeface="Calibri" panose="020F0502020204030204" pitchFamily="34" charset="0"/>
                <a:cs typeface="Calibri" panose="020F0502020204030204" pitchFamily="34" charset="0"/>
              </a:rPr>
              <a:t>exigência</a:t>
            </a:r>
            <a:r>
              <a:rPr lang="pt-BR" dirty="0">
                <a:latin typeface="Calibri" panose="020F0502020204030204" pitchFamily="34" charset="0"/>
                <a:cs typeface="Calibri" panose="020F0502020204030204" pitchFamily="34" charset="0"/>
              </a:rPr>
              <a:t> </a:t>
            </a:r>
            <a:r>
              <a:rPr lang="pt-BR" dirty="0" smtClean="0">
                <a:latin typeface="Calibri" panose="020F0502020204030204" pitchFamily="34" charset="0"/>
                <a:cs typeface="Calibri" panose="020F0502020204030204" pitchFamily="34" charset="0"/>
              </a:rPr>
              <a:t>de </a:t>
            </a:r>
            <a:r>
              <a:rPr lang="pt-BR" dirty="0">
                <a:latin typeface="Calibri" panose="020F0502020204030204" pitchFamily="34" charset="0"/>
                <a:cs typeface="Calibri" panose="020F0502020204030204" pitchFamily="34" charset="0"/>
              </a:rPr>
              <a:t>nova </a:t>
            </a:r>
            <a:r>
              <a:rPr lang="pt-BR" dirty="0" smtClean="0">
                <a:latin typeface="Calibri" panose="020F0502020204030204" pitchFamily="34" charset="0"/>
                <a:cs typeface="Calibri" panose="020F0502020204030204" pitchFamily="34" charset="0"/>
              </a:rPr>
              <a:t>publicação.</a:t>
            </a:r>
            <a:endParaRPr lang="pt-BR" dirty="0">
              <a:latin typeface="Calibri" panose="020F0502020204030204" pitchFamily="34" charset="0"/>
              <a:cs typeface="Calibri" panose="020F0502020204030204" pitchFamily="34" charset="0"/>
            </a:endParaRPr>
          </a:p>
          <a:p>
            <a:pPr algn="just"/>
            <a:r>
              <a:rPr lang="pt-BR" dirty="0">
                <a:latin typeface="Calibri" panose="020F0502020204030204" pitchFamily="34" charset="0"/>
                <a:cs typeface="Calibri" panose="020F0502020204030204" pitchFamily="34" charset="0"/>
              </a:rPr>
              <a:t>É a fase de </a:t>
            </a:r>
            <a:r>
              <a:rPr lang="pt-BR" dirty="0" smtClean="0">
                <a:latin typeface="Calibri" panose="020F0502020204030204" pitchFamily="34" charset="0"/>
                <a:cs typeface="Calibri" panose="020F0502020204030204" pitchFamily="34" charset="0"/>
              </a:rPr>
              <a:t>análise </a:t>
            </a:r>
            <a:r>
              <a:rPr lang="pt-BR" dirty="0">
                <a:latin typeface="Calibri" panose="020F0502020204030204" pitchFamily="34" charset="0"/>
                <a:cs typeface="Calibri" panose="020F0502020204030204" pitchFamily="34" charset="0"/>
              </a:rPr>
              <a:t>da documentação dos </a:t>
            </a:r>
            <a:r>
              <a:rPr lang="pt-BR" dirty="0" smtClean="0">
                <a:latin typeface="Calibri" panose="020F0502020204030204" pitchFamily="34" charset="0"/>
                <a:cs typeface="Calibri" panose="020F0502020204030204" pitchFamily="34" charset="0"/>
              </a:rPr>
              <a:t>licitantes a </a:t>
            </a:r>
            <a:r>
              <a:rPr lang="pt-BR" dirty="0">
                <a:latin typeface="Calibri" panose="020F0502020204030204" pitchFamily="34" charset="0"/>
                <a:cs typeface="Calibri" panose="020F0502020204030204" pitchFamily="34" charset="0"/>
              </a:rPr>
              <a:t>fim de verificar se têm idoneidade para </a:t>
            </a:r>
            <a:r>
              <a:rPr lang="pt-BR" dirty="0" smtClean="0">
                <a:latin typeface="Calibri" panose="020F0502020204030204" pitchFamily="34" charset="0"/>
                <a:cs typeface="Calibri" panose="020F0502020204030204" pitchFamily="34" charset="0"/>
              </a:rPr>
              <a:t>contratar com </a:t>
            </a:r>
            <a:r>
              <a:rPr lang="pt-BR" dirty="0">
                <a:latin typeface="Calibri" panose="020F0502020204030204" pitchFamily="34" charset="0"/>
                <a:cs typeface="Calibri" panose="020F0502020204030204" pitchFamily="34" charset="0"/>
              </a:rPr>
              <a:t>o Poder </a:t>
            </a:r>
            <a:r>
              <a:rPr lang="pt-BR" dirty="0" smtClean="0">
                <a:latin typeface="Calibri" panose="020F0502020204030204" pitchFamily="34" charset="0"/>
                <a:cs typeface="Calibri" panose="020F0502020204030204" pitchFamily="34" charset="0"/>
              </a:rPr>
              <a:t>Público.</a:t>
            </a:r>
            <a:endParaRPr lang="pt-BR" dirty="0">
              <a:latin typeface="Calibri" panose="020F0502020204030204" pitchFamily="34" charset="0"/>
              <a:cs typeface="Calibri" panose="020F0502020204030204" pitchFamily="34" charset="0"/>
            </a:endParaRPr>
          </a:p>
          <a:p>
            <a:pPr algn="just"/>
            <a:r>
              <a:rPr lang="pt-BR" dirty="0">
                <a:latin typeface="Calibri" panose="020F0502020204030204" pitchFamily="34" charset="0"/>
                <a:cs typeface="Calibri" panose="020F0502020204030204" pitchFamily="34" charset="0"/>
              </a:rPr>
              <a:t>Após esta fase, a desistência de </a:t>
            </a:r>
            <a:r>
              <a:rPr lang="pt-BR" dirty="0" smtClean="0">
                <a:latin typeface="Calibri" panose="020F0502020204030204" pitchFamily="34" charset="0"/>
                <a:cs typeface="Calibri" panose="020F0502020204030204" pitchFamily="34" charset="0"/>
              </a:rPr>
              <a:t>participação pela empresa </a:t>
            </a:r>
            <a:r>
              <a:rPr lang="pt-BR" dirty="0">
                <a:latin typeface="Calibri" panose="020F0502020204030204" pitchFamily="34" charset="0"/>
                <a:cs typeface="Calibri" panose="020F0502020204030204" pitchFamily="34" charset="0"/>
              </a:rPr>
              <a:t>só ocorre mediante ato devidamente </a:t>
            </a:r>
            <a:r>
              <a:rPr lang="pt-BR" dirty="0" smtClean="0">
                <a:latin typeface="Calibri" panose="020F0502020204030204" pitchFamily="34" charset="0"/>
                <a:cs typeface="Calibri" panose="020F0502020204030204" pitchFamily="34" charset="0"/>
              </a:rPr>
              <a:t>justificado e </a:t>
            </a:r>
            <a:r>
              <a:rPr lang="pt-BR" dirty="0">
                <a:latin typeface="Calibri" panose="020F0502020204030204" pitchFamily="34" charset="0"/>
                <a:cs typeface="Calibri" panose="020F0502020204030204" pitchFamily="34" charset="0"/>
              </a:rPr>
              <a:t>aceito pela comissão </a:t>
            </a:r>
            <a:r>
              <a:rPr lang="pt-BR" dirty="0" smtClean="0">
                <a:latin typeface="Calibri" panose="020F0502020204030204" pitchFamily="34" charset="0"/>
                <a:cs typeface="Calibri" panose="020F0502020204030204" pitchFamily="34" charset="0"/>
              </a:rPr>
              <a:t>licitante.</a:t>
            </a:r>
            <a:endParaRPr lang="pt-BR" dirty="0">
              <a:latin typeface="Calibri" panose="020F0502020204030204" pitchFamily="34" charset="0"/>
              <a:cs typeface="Calibri" panose="020F0502020204030204" pitchFamily="34" charset="0"/>
            </a:endParaRPr>
          </a:p>
          <a:p>
            <a:pPr algn="just"/>
            <a:r>
              <a:rPr lang="pt-BR" dirty="0">
                <a:latin typeface="Calibri" panose="020F0502020204030204" pitchFamily="34" charset="0"/>
                <a:cs typeface="Calibri" panose="020F0502020204030204" pitchFamily="34" charset="0"/>
              </a:rPr>
              <a:t>ATENÇÃO! As microempresas e empresas de </a:t>
            </a:r>
            <a:r>
              <a:rPr lang="pt-BR" dirty="0" smtClean="0">
                <a:latin typeface="Calibri" panose="020F0502020204030204" pitchFamily="34" charset="0"/>
                <a:cs typeface="Calibri" panose="020F0502020204030204" pitchFamily="34" charset="0"/>
              </a:rPr>
              <a:t>pequeno porte</a:t>
            </a:r>
            <a:r>
              <a:rPr lang="pt-BR" dirty="0">
                <a:latin typeface="Calibri" panose="020F0502020204030204" pitchFamily="34" charset="0"/>
                <a:cs typeface="Calibri" panose="020F0502020204030204" pitchFamily="34" charset="0"/>
              </a:rPr>
              <a:t>, segundo a LC 123/06, poderão participar </a:t>
            </a:r>
            <a:r>
              <a:rPr lang="pt-BR" dirty="0" smtClean="0">
                <a:latin typeface="Calibri" panose="020F0502020204030204" pitchFamily="34" charset="0"/>
                <a:cs typeface="Calibri" panose="020F0502020204030204" pitchFamily="34" charset="0"/>
              </a:rPr>
              <a:t>da licitação </a:t>
            </a:r>
            <a:r>
              <a:rPr lang="pt-BR" dirty="0">
                <a:latin typeface="Calibri" panose="020F0502020204030204" pitchFamily="34" charset="0"/>
                <a:cs typeface="Calibri" panose="020F0502020204030204" pitchFamily="34" charset="0"/>
              </a:rPr>
              <a:t>ainda que não tenham regularidade fiscal </a:t>
            </a:r>
            <a:r>
              <a:rPr lang="pt-BR" dirty="0" smtClean="0">
                <a:latin typeface="Calibri" panose="020F0502020204030204" pitchFamily="34" charset="0"/>
                <a:cs typeface="Calibri" panose="020F0502020204030204" pitchFamily="34" charset="0"/>
              </a:rPr>
              <a:t>e trabalhista</a:t>
            </a:r>
            <a:r>
              <a:rPr lang="pt-BR" dirty="0">
                <a:latin typeface="Calibri" panose="020F0502020204030204" pitchFamily="34" charset="0"/>
                <a:cs typeface="Calibri" panose="020F0502020204030204" pitchFamily="34" charset="0"/>
              </a:rPr>
              <a:t>. Se forem declaradas vencedoras, </a:t>
            </a:r>
            <a:r>
              <a:rPr lang="pt-BR" dirty="0" smtClean="0">
                <a:latin typeface="Calibri" panose="020F0502020204030204" pitchFamily="34" charset="0"/>
                <a:cs typeface="Calibri" panose="020F0502020204030204" pitchFamily="34" charset="0"/>
              </a:rPr>
              <a:t>terão o </a:t>
            </a:r>
            <a:r>
              <a:rPr lang="pt-BR" dirty="0">
                <a:latin typeface="Calibri" panose="020F0502020204030204" pitchFamily="34" charset="0"/>
                <a:cs typeface="Calibri" panose="020F0502020204030204" pitchFamily="34" charset="0"/>
              </a:rPr>
              <a:t>prazo de 5 (cinco) </a:t>
            </a:r>
            <a:r>
              <a:rPr lang="pt-BR" dirty="0" smtClean="0">
                <a:latin typeface="Calibri" panose="020F0502020204030204" pitchFamily="34" charset="0"/>
                <a:cs typeface="Calibri" panose="020F0502020204030204" pitchFamily="34" charset="0"/>
              </a:rPr>
              <a:t>dias </a:t>
            </a:r>
            <a:r>
              <a:rPr lang="pt-BR" dirty="0">
                <a:latin typeface="Calibri" panose="020F0502020204030204" pitchFamily="34" charset="0"/>
                <a:cs typeface="Calibri" panose="020F0502020204030204" pitchFamily="34" charset="0"/>
              </a:rPr>
              <a:t>úteis cujo termo inicial </a:t>
            </a:r>
            <a:r>
              <a:rPr lang="pt-BR" dirty="0" smtClean="0">
                <a:latin typeface="Calibri" panose="020F0502020204030204" pitchFamily="34" charset="0"/>
                <a:cs typeface="Calibri" panose="020F0502020204030204" pitchFamily="34" charset="0"/>
              </a:rPr>
              <a:t>corresponderá ao </a:t>
            </a:r>
            <a:r>
              <a:rPr lang="pt-BR" dirty="0">
                <a:latin typeface="Calibri" panose="020F0502020204030204" pitchFamily="34" charset="0"/>
                <a:cs typeface="Calibri" panose="020F0502020204030204" pitchFamily="34" charset="0"/>
              </a:rPr>
              <a:t>momento em que o proponente </a:t>
            </a:r>
            <a:r>
              <a:rPr lang="pt-BR" dirty="0" smtClean="0">
                <a:latin typeface="Calibri" panose="020F0502020204030204" pitchFamily="34" charset="0"/>
                <a:cs typeface="Calibri" panose="020F0502020204030204" pitchFamily="34" charset="0"/>
              </a:rPr>
              <a:t>for declarado </a:t>
            </a:r>
            <a:r>
              <a:rPr lang="pt-BR" dirty="0">
                <a:latin typeface="Calibri" panose="020F0502020204030204" pitchFamily="34" charset="0"/>
                <a:cs typeface="Calibri" panose="020F0502020204030204" pitchFamily="34" charset="0"/>
              </a:rPr>
              <a:t>o vencedor do certame, prorrogável </a:t>
            </a:r>
            <a:r>
              <a:rPr lang="pt-BR" dirty="0" smtClean="0">
                <a:latin typeface="Calibri" panose="020F0502020204030204" pitchFamily="34" charset="0"/>
                <a:cs typeface="Calibri" panose="020F0502020204030204" pitchFamily="34" charset="0"/>
              </a:rPr>
              <a:t>por igual </a:t>
            </a:r>
            <a:r>
              <a:rPr lang="pt-BR" dirty="0">
                <a:latin typeface="Calibri" panose="020F0502020204030204" pitchFamily="34" charset="0"/>
                <a:cs typeface="Calibri" panose="020F0502020204030204" pitchFamily="34" charset="0"/>
              </a:rPr>
              <a:t>período, para a regularização da </a:t>
            </a:r>
            <a:r>
              <a:rPr lang="pt-BR" dirty="0" smtClean="0">
                <a:latin typeface="Calibri" panose="020F0502020204030204" pitchFamily="34" charset="0"/>
                <a:cs typeface="Calibri" panose="020F0502020204030204" pitchFamily="34" charset="0"/>
              </a:rPr>
              <a:t>documentação, pagamento </a:t>
            </a:r>
            <a:r>
              <a:rPr lang="pt-BR" dirty="0">
                <a:latin typeface="Calibri" panose="020F0502020204030204" pitchFamily="34" charset="0"/>
                <a:cs typeface="Calibri" panose="020F0502020204030204" pitchFamily="34" charset="0"/>
              </a:rPr>
              <a:t>ou parcelamento do débito </a:t>
            </a:r>
            <a:r>
              <a:rPr lang="pt-BR" i="1" dirty="0">
                <a:latin typeface="Calibri" panose="020F0502020204030204" pitchFamily="34" charset="0"/>
                <a:cs typeface="Calibri" panose="020F0502020204030204" pitchFamily="34" charset="0"/>
              </a:rPr>
              <a:t>e </a:t>
            </a:r>
            <a:r>
              <a:rPr lang="pt-BR" dirty="0" smtClean="0">
                <a:latin typeface="Calibri" panose="020F0502020204030204" pitchFamily="34" charset="0"/>
                <a:cs typeface="Calibri" panose="020F0502020204030204" pitchFamily="34" charset="0"/>
              </a:rPr>
              <a:t>emissão de </a:t>
            </a:r>
            <a:r>
              <a:rPr lang="pt-BR" dirty="0">
                <a:latin typeface="Calibri" panose="020F0502020204030204" pitchFamily="34" charset="0"/>
                <a:cs typeface="Calibri" panose="020F0502020204030204" pitchFamily="34" charset="0"/>
              </a:rPr>
              <a:t>eventuais certidões negativas ou positivas </a:t>
            </a:r>
            <a:r>
              <a:rPr lang="pt-BR" dirty="0" smtClean="0">
                <a:latin typeface="Calibri" panose="020F0502020204030204" pitchFamily="34" charset="0"/>
                <a:cs typeface="Calibri" panose="020F0502020204030204" pitchFamily="34" charset="0"/>
              </a:rPr>
              <a:t>com efeito </a:t>
            </a:r>
            <a:r>
              <a:rPr lang="pt-BR" dirty="0">
                <a:latin typeface="Calibri" panose="020F0502020204030204" pitchFamily="34" charset="0"/>
                <a:cs typeface="Calibri" panose="020F0502020204030204" pitchFamily="34" charset="0"/>
              </a:rPr>
              <a:t>de certidão negativa.</a:t>
            </a:r>
            <a:endParaRPr lang="pt-BR" sz="1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endParaRPr lang="pt-BR" sz="1800" b="0" strike="noStrike" spc="-1" dirty="0">
              <a:solidFill>
                <a:srgbClr val="000000"/>
              </a:solidFill>
              <a:uFill>
                <a:solidFill>
                  <a:srgbClr val="FFFFFF"/>
                </a:solidFill>
              </a:uFill>
              <a:latin typeface="Arial"/>
            </a:endParaRPr>
          </a:p>
          <a:p>
            <a:pPr algn="just"/>
            <a:endParaRPr lang="pt-BR"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TextShape 1"/>
          <p:cNvSpPr txBox="1"/>
          <p:nvPr/>
        </p:nvSpPr>
        <p:spPr>
          <a:xfrm>
            <a:off x="-36000" y="0"/>
            <a:ext cx="12191760" cy="1193040"/>
          </a:xfrm>
          <a:prstGeom prst="rect">
            <a:avLst/>
          </a:prstGeom>
          <a:solidFill>
            <a:srgbClr val="2178BE"/>
          </a:solidFill>
          <a:ln>
            <a:noFill/>
          </a:ln>
        </p:spPr>
        <p:txBody>
          <a:bodyPr anchor="ctr"/>
          <a:lstStyle/>
          <a:p>
            <a:pPr marL="342900" indent="-342900">
              <a:buFont typeface="Arial" panose="020B0604020202020204" pitchFamily="34" charset="0"/>
              <a:buChar char="•"/>
            </a:pPr>
            <a:r>
              <a:rPr lang="pt-BR" sz="2400" spc="-1" dirty="0">
                <a:solidFill>
                  <a:srgbClr val="000000"/>
                </a:solidFill>
                <a:uFill>
                  <a:solidFill>
                    <a:srgbClr val="FFFFFF"/>
                  </a:solidFill>
                </a:uFill>
              </a:rPr>
              <a:t>Noções Básicas de Licitações – Mário Flávio Rodrigues</a:t>
            </a:r>
            <a:endParaRPr lang="pt-BR" sz="2400" b="0" strike="noStrike" spc="-1" dirty="0">
              <a:solidFill>
                <a:srgbClr val="000000"/>
              </a:solidFill>
              <a:uFill>
                <a:solidFill>
                  <a:srgbClr val="FFFFFF"/>
                </a:solidFill>
              </a:uFill>
              <a:latin typeface="Times New Roman"/>
            </a:endParaRPr>
          </a:p>
        </p:txBody>
      </p:sp>
      <p:sp>
        <p:nvSpPr>
          <p:cNvPr id="194"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95" name="TextShape 3"/>
          <p:cNvSpPr txBox="1"/>
          <p:nvPr/>
        </p:nvSpPr>
        <p:spPr>
          <a:xfrm>
            <a:off x="360000" y="1332720"/>
            <a:ext cx="11155680" cy="4715280"/>
          </a:xfrm>
          <a:prstGeom prst="rect">
            <a:avLst/>
          </a:prstGeom>
          <a:noFill/>
          <a:ln>
            <a:noFill/>
          </a:ln>
        </p:spPr>
        <p:txBody>
          <a:bodyPr lIns="90000" tIns="45000" rIns="90000" bIns="45000"/>
          <a:lstStyle/>
          <a:p>
            <a:r>
              <a:rPr lang="pt-BR" b="1"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Habilitação</a:t>
            </a:r>
            <a:endParaRPr lang="pt-BR"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endParaRPr>
          </a:p>
          <a:p>
            <a:endParaRPr lang="pt-BR" spc="-1" dirty="0">
              <a:solidFill>
                <a:srgbClr val="000000"/>
              </a:solidFill>
              <a:uFill>
                <a:solidFill>
                  <a:srgbClr val="FFFFFF"/>
                </a:solidFill>
              </a:u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pt-BR" dirty="0" smtClean="0">
                <a:latin typeface="Calibri" panose="020F0502020204030204" pitchFamily="34" charset="0"/>
                <a:cs typeface="Calibri" panose="020F0502020204030204" pitchFamily="34" charset="0"/>
              </a:rPr>
              <a:t>Habilitação </a:t>
            </a:r>
            <a:r>
              <a:rPr lang="pt-BR" dirty="0">
                <a:latin typeface="Calibri" panose="020F0502020204030204" pitchFamily="34" charset="0"/>
                <a:cs typeface="Calibri" panose="020F0502020204030204" pitchFamily="34" charset="0"/>
              </a:rPr>
              <a:t>jurídica</a:t>
            </a:r>
          </a:p>
          <a:p>
            <a:pPr marL="285750" indent="-285750">
              <a:buFont typeface="Arial" panose="020B0604020202020204" pitchFamily="34" charset="0"/>
              <a:buChar char="•"/>
            </a:pPr>
            <a:endParaRPr lang="pt-BR" dirty="0" smtClean="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pt-BR" dirty="0" smtClean="0">
                <a:latin typeface="Calibri" panose="020F0502020204030204" pitchFamily="34" charset="0"/>
                <a:cs typeface="Calibri" panose="020F0502020204030204" pitchFamily="34" charset="0"/>
              </a:rPr>
              <a:t>Qualificação técnica</a:t>
            </a:r>
          </a:p>
          <a:p>
            <a:endParaRPr lang="pt-BR"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pt-BR" dirty="0">
                <a:latin typeface="Calibri" panose="020F0502020204030204" pitchFamily="34" charset="0"/>
                <a:cs typeface="Calibri" panose="020F0502020204030204" pitchFamily="34" charset="0"/>
              </a:rPr>
              <a:t>Qualificação econômico-financeira</a:t>
            </a:r>
          </a:p>
          <a:p>
            <a:pPr marL="285750" indent="-285750">
              <a:buFont typeface="Arial" panose="020B0604020202020204" pitchFamily="34" charset="0"/>
              <a:buChar char="•"/>
            </a:pPr>
            <a:endParaRPr lang="pt-BR" dirty="0" smtClean="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pt-BR" dirty="0" smtClean="0">
                <a:latin typeface="Calibri" panose="020F0502020204030204" pitchFamily="34" charset="0"/>
                <a:cs typeface="Calibri" panose="020F0502020204030204" pitchFamily="34" charset="0"/>
              </a:rPr>
              <a:t>Regularidade fiscal cumprimento </a:t>
            </a:r>
            <a:r>
              <a:rPr lang="pt-BR" dirty="0">
                <a:latin typeface="Calibri" panose="020F0502020204030204" pitchFamily="34" charset="0"/>
                <a:cs typeface="Calibri" panose="020F0502020204030204" pitchFamily="34" charset="0"/>
              </a:rPr>
              <a:t>do disposto no inciso </a:t>
            </a:r>
            <a:r>
              <a:rPr lang="pt-BR" dirty="0" err="1">
                <a:latin typeface="Calibri" panose="020F0502020204030204" pitchFamily="34" charset="0"/>
                <a:cs typeface="Calibri" panose="020F0502020204030204" pitchFamily="34" charset="0"/>
              </a:rPr>
              <a:t>XXXlll</a:t>
            </a:r>
            <a:r>
              <a:rPr lang="pt-BR" dirty="0">
                <a:latin typeface="Calibri" panose="020F0502020204030204" pitchFamily="34" charset="0"/>
                <a:cs typeface="Calibri" panose="020F0502020204030204" pitchFamily="34" charset="0"/>
              </a:rPr>
              <a:t> do </a:t>
            </a:r>
            <a:r>
              <a:rPr lang="pt-BR" dirty="0" smtClean="0">
                <a:latin typeface="Calibri" panose="020F0502020204030204" pitchFamily="34" charset="0"/>
                <a:cs typeface="Calibri" panose="020F0502020204030204" pitchFamily="34" charset="0"/>
              </a:rPr>
              <a:t>art. 79 </a:t>
            </a:r>
            <a:r>
              <a:rPr lang="pt-BR" dirty="0">
                <a:latin typeface="Calibri" panose="020F0502020204030204" pitchFamily="34" charset="0"/>
                <a:cs typeface="Calibri" panose="020F0502020204030204" pitchFamily="34" charset="0"/>
              </a:rPr>
              <a:t>da Constituição Federal</a:t>
            </a:r>
          </a:p>
          <a:p>
            <a:pPr marL="285750" indent="-285750">
              <a:buFont typeface="Arial" panose="020B0604020202020204" pitchFamily="34" charset="0"/>
              <a:buChar char="•"/>
            </a:pPr>
            <a:endParaRPr lang="pt-BR" dirty="0" smtClean="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pt-BR" dirty="0" smtClean="0">
                <a:latin typeface="Calibri" panose="020F0502020204030204" pitchFamily="34" charset="0"/>
                <a:cs typeface="Calibri" panose="020F0502020204030204" pitchFamily="34" charset="0"/>
              </a:rPr>
              <a:t>Regularidade </a:t>
            </a:r>
            <a:r>
              <a:rPr lang="pt-BR" dirty="0">
                <a:latin typeface="Calibri" panose="020F0502020204030204" pitchFamily="34" charset="0"/>
                <a:cs typeface="Calibri" panose="020F0502020204030204" pitchFamily="34" charset="0"/>
              </a:rPr>
              <a:t>Trabalhista</a:t>
            </a:r>
          </a:p>
          <a:p>
            <a:endParaRPr lang="pt-BR" dirty="0" smtClean="0">
              <a:latin typeface="Calibri" panose="020F0502020204030204" pitchFamily="34" charset="0"/>
              <a:cs typeface="Calibri" panose="020F0502020204030204" pitchFamily="34" charset="0"/>
            </a:endParaRPr>
          </a:p>
          <a:p>
            <a:r>
              <a:rPr lang="pt-BR" dirty="0" smtClean="0">
                <a:latin typeface="Calibri" panose="020F0502020204030204" pitchFamily="34" charset="0"/>
                <a:cs typeface="Calibri" panose="020F0502020204030204" pitchFamily="34" charset="0"/>
              </a:rPr>
              <a:t>ATENÇÃO</a:t>
            </a:r>
            <a:r>
              <a:rPr lang="pt-BR" dirty="0">
                <a:latin typeface="Calibri" panose="020F0502020204030204" pitchFamily="34" charset="0"/>
                <a:cs typeface="Calibri" panose="020F0502020204030204" pitchFamily="34" charset="0"/>
              </a:rPr>
              <a:t>! O recurso contra inabilitação tem </a:t>
            </a:r>
            <a:r>
              <a:rPr lang="pt-BR" dirty="0" smtClean="0">
                <a:latin typeface="Calibri" panose="020F0502020204030204" pitchFamily="34" charset="0"/>
                <a:cs typeface="Calibri" panose="020F0502020204030204" pitchFamily="34" charset="0"/>
              </a:rPr>
              <a:t>efeito suspensivo </a:t>
            </a:r>
            <a:r>
              <a:rPr lang="pt-BR" dirty="0">
                <a:latin typeface="Calibri" panose="020F0502020204030204" pitchFamily="34" charset="0"/>
                <a:cs typeface="Calibri" panose="020F0502020204030204" pitchFamily="34" charset="0"/>
              </a:rPr>
              <a:t>nesta fase </a:t>
            </a:r>
            <a:r>
              <a:rPr lang="pt-BR" dirty="0" smtClean="0">
                <a:latin typeface="Calibri" panose="020F0502020204030204" pitchFamily="34" charset="0"/>
                <a:cs typeface="Calibri" panose="020F0502020204030204" pitchFamily="34" charset="0"/>
              </a:rPr>
              <a:t>(assim </a:t>
            </a:r>
            <a:r>
              <a:rPr lang="pt-BR" dirty="0">
                <a:latin typeface="Calibri" panose="020F0502020204030204" pitchFamily="34" charset="0"/>
                <a:cs typeface="Calibri" panose="020F0502020204030204" pitchFamily="34" charset="0"/>
              </a:rPr>
              <a:t>como na fase de classificação).</a:t>
            </a:r>
          </a:p>
          <a:p>
            <a:endParaRPr lang="pt-BR" dirty="0" smtClean="0">
              <a:latin typeface="Calibri" panose="020F0502020204030204" pitchFamily="34" charset="0"/>
              <a:cs typeface="Calibri" panose="020F0502020204030204" pitchFamily="34" charset="0"/>
            </a:endParaRPr>
          </a:p>
          <a:p>
            <a:r>
              <a:rPr lang="pt-BR" dirty="0" smtClean="0">
                <a:latin typeface="Calibri" panose="020F0502020204030204" pitchFamily="34" charset="0"/>
                <a:cs typeface="Calibri" panose="020F0502020204030204" pitchFamily="34" charset="0"/>
              </a:rPr>
              <a:t>O </a:t>
            </a:r>
            <a:r>
              <a:rPr lang="pt-BR" dirty="0">
                <a:latin typeface="Calibri" panose="020F0502020204030204" pitchFamily="34" charset="0"/>
                <a:cs typeface="Calibri" panose="020F0502020204030204" pitchFamily="34" charset="0"/>
              </a:rPr>
              <a:t>prazo para recurso não é para juntar </a:t>
            </a:r>
            <a:r>
              <a:rPr lang="pt-BR" dirty="0" smtClean="0">
                <a:latin typeface="Calibri" panose="020F0502020204030204" pitchFamily="34" charset="0"/>
                <a:cs typeface="Calibri" panose="020F0502020204030204" pitchFamily="34" charset="0"/>
              </a:rPr>
              <a:t>documento obrigatório</a:t>
            </a:r>
            <a:r>
              <a:rPr lang="pt-BR" dirty="0">
                <a:latin typeface="Calibri" panose="020F0502020204030204" pitchFamily="34" charset="0"/>
                <a:cs typeface="Calibri" panose="020F0502020204030204" pitchFamily="34" charset="0"/>
              </a:rPr>
              <a:t>.</a:t>
            </a:r>
          </a:p>
          <a:p>
            <a:endParaRPr lang="pt-BR" dirty="0" smtClean="0">
              <a:latin typeface="Calibri" panose="020F0502020204030204" pitchFamily="34" charset="0"/>
              <a:cs typeface="Calibri" panose="020F0502020204030204" pitchFamily="34" charset="0"/>
            </a:endParaRPr>
          </a:p>
          <a:p>
            <a:r>
              <a:rPr lang="pt-BR" dirty="0" smtClean="0">
                <a:latin typeface="Calibri" panose="020F0502020204030204" pitchFamily="34" charset="0"/>
                <a:cs typeface="Calibri" panose="020F0502020204030204" pitchFamily="34" charset="0"/>
              </a:rPr>
              <a:t>A </a:t>
            </a:r>
            <a:r>
              <a:rPr lang="pt-BR" dirty="0">
                <a:latin typeface="Calibri" panose="020F0502020204030204" pitchFamily="34" charset="0"/>
                <a:cs typeface="Calibri" panose="020F0502020204030204" pitchFamily="34" charset="0"/>
              </a:rPr>
              <a:t>desqualificação da empresa deve respeitar, </a:t>
            </a:r>
            <a:r>
              <a:rPr lang="pt-BR" dirty="0" smtClean="0">
                <a:latin typeface="Calibri" panose="020F0502020204030204" pitchFamily="34" charset="0"/>
                <a:cs typeface="Calibri" panose="020F0502020204030204" pitchFamily="34" charset="0"/>
              </a:rPr>
              <a:t>sempre, </a:t>
            </a:r>
            <a:r>
              <a:rPr lang="pt-BR" i="1" dirty="0" smtClean="0">
                <a:latin typeface="Calibri" panose="020F0502020204030204" pitchFamily="34" charset="0"/>
                <a:cs typeface="Calibri" panose="020F0502020204030204" pitchFamily="34" charset="0"/>
              </a:rPr>
              <a:t>o </a:t>
            </a:r>
            <a:r>
              <a:rPr lang="pt-BR" dirty="0">
                <a:latin typeface="Calibri" panose="020F0502020204030204" pitchFamily="34" charset="0"/>
                <a:cs typeface="Calibri" panose="020F0502020204030204" pitchFamily="34" charset="0"/>
              </a:rPr>
              <a:t>direito ao contraditório e ampla </a:t>
            </a:r>
            <a:r>
              <a:rPr lang="pt-BR" dirty="0" smtClean="0">
                <a:latin typeface="Calibri" panose="020F0502020204030204" pitchFamily="34" charset="0"/>
                <a:cs typeface="Calibri" panose="020F0502020204030204" pitchFamily="34" charset="0"/>
              </a:rPr>
              <a:t>defesa.</a:t>
            </a:r>
            <a:endParaRPr lang="pt-BR"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TextShape 1"/>
          <p:cNvSpPr txBox="1"/>
          <p:nvPr/>
        </p:nvSpPr>
        <p:spPr>
          <a:xfrm>
            <a:off x="-36000" y="0"/>
            <a:ext cx="12191760" cy="1193040"/>
          </a:xfrm>
          <a:prstGeom prst="rect">
            <a:avLst/>
          </a:prstGeom>
          <a:solidFill>
            <a:srgbClr val="2178BE"/>
          </a:solidFill>
          <a:ln>
            <a:noFill/>
          </a:ln>
        </p:spPr>
        <p:txBody>
          <a:bodyPr anchor="ctr"/>
          <a:lstStyle/>
          <a:p>
            <a:pPr marL="342900" indent="-342900">
              <a:buFont typeface="Arial" panose="020B0604020202020204" pitchFamily="34" charset="0"/>
              <a:buChar char="•"/>
            </a:pPr>
            <a:r>
              <a:rPr lang="pt-BR" sz="2400" spc="-1" dirty="0">
                <a:solidFill>
                  <a:srgbClr val="000000"/>
                </a:solidFill>
                <a:uFill>
                  <a:solidFill>
                    <a:srgbClr val="FFFFFF"/>
                  </a:solidFill>
                </a:uFill>
              </a:rPr>
              <a:t>Noções Básicas de Licitações – Mário Flávio Rodrigues</a:t>
            </a:r>
            <a:endParaRPr lang="pt-BR" sz="2400" b="0" strike="noStrike" spc="-1" dirty="0">
              <a:solidFill>
                <a:srgbClr val="000000"/>
              </a:solidFill>
              <a:uFill>
                <a:solidFill>
                  <a:srgbClr val="FFFFFF"/>
                </a:solidFill>
              </a:uFill>
              <a:latin typeface="Times New Roman"/>
            </a:endParaRPr>
          </a:p>
        </p:txBody>
      </p:sp>
      <p:sp>
        <p:nvSpPr>
          <p:cNvPr id="197"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98" name="TextShape 3"/>
          <p:cNvSpPr txBox="1"/>
          <p:nvPr/>
        </p:nvSpPr>
        <p:spPr>
          <a:xfrm>
            <a:off x="360000" y="1332720"/>
            <a:ext cx="11155680" cy="4715280"/>
          </a:xfrm>
          <a:prstGeom prst="rect">
            <a:avLst/>
          </a:prstGeom>
          <a:noFill/>
          <a:ln>
            <a:noFill/>
          </a:ln>
        </p:spPr>
        <p:txBody>
          <a:bodyPr lIns="90000" tIns="45000" rIns="90000" bIns="45000"/>
          <a:lstStyle/>
          <a:p>
            <a:pPr algn="just"/>
            <a:r>
              <a:rPr lang="pt-BR" sz="2000" b="1" spc="-1" dirty="0">
                <a:solidFill>
                  <a:srgbClr val="000000"/>
                </a:solidFill>
                <a:uFill>
                  <a:solidFill>
                    <a:srgbClr val="FFFFFF"/>
                  </a:solidFill>
                </a:uFill>
                <a:latin typeface="Calibri" panose="020F0502020204030204" pitchFamily="34" charset="0"/>
                <a:cs typeface="Calibri" panose="020F0502020204030204" pitchFamily="34" charset="0"/>
              </a:rPr>
              <a:t>J</a:t>
            </a:r>
            <a:r>
              <a:rPr lang="pt-BR" sz="2000" b="1" spc="-1" dirty="0" smtClean="0">
                <a:solidFill>
                  <a:srgbClr val="000000"/>
                </a:solidFill>
                <a:uFill>
                  <a:solidFill>
                    <a:srgbClr val="FFFFFF"/>
                  </a:solidFill>
                </a:uFill>
                <a:latin typeface="Calibri" panose="020F0502020204030204" pitchFamily="34" charset="0"/>
                <a:cs typeface="Calibri" panose="020F0502020204030204" pitchFamily="34" charset="0"/>
              </a:rPr>
              <a:t>ulgamento e Classificação</a:t>
            </a:r>
          </a:p>
          <a:p>
            <a:pPr algn="just"/>
            <a:endParaRPr lang="pt-BR" sz="2000" dirty="0" smtClean="0">
              <a:latin typeface="Calibri" panose="020F0502020204030204" pitchFamily="34" charset="0"/>
              <a:cs typeface="Calibri" panose="020F0502020204030204" pitchFamily="34" charset="0"/>
            </a:endParaRPr>
          </a:p>
          <a:p>
            <a:pPr algn="just"/>
            <a:r>
              <a:rPr lang="pt-BR" sz="2000" dirty="0" smtClean="0">
                <a:latin typeface="Calibri" panose="020F0502020204030204" pitchFamily="34" charset="0"/>
                <a:cs typeface="Calibri" panose="020F0502020204030204" pitchFamily="34" charset="0"/>
              </a:rPr>
              <a:t>Inicialmente</a:t>
            </a:r>
            <a:r>
              <a:rPr lang="pt-BR" sz="2000" dirty="0">
                <a:latin typeface="Calibri" panose="020F0502020204030204" pitchFamily="34" charset="0"/>
                <a:cs typeface="Calibri" panose="020F0502020204030204" pitchFamily="34" charset="0"/>
              </a:rPr>
              <a:t>, o julgamento consiste na avaliação </a:t>
            </a:r>
            <a:r>
              <a:rPr lang="pt-BR" sz="2000" dirty="0" smtClean="0">
                <a:latin typeface="Calibri" panose="020F0502020204030204" pitchFamily="34" charset="0"/>
                <a:cs typeface="Calibri" panose="020F0502020204030204" pitchFamily="34" charset="0"/>
              </a:rPr>
              <a:t>da regularidade </a:t>
            </a:r>
            <a:r>
              <a:rPr lang="pt-BR" sz="2000" dirty="0">
                <a:latin typeface="Calibri" panose="020F0502020204030204" pitchFamily="34" charset="0"/>
                <a:cs typeface="Calibri" panose="020F0502020204030204" pitchFamily="34" charset="0"/>
              </a:rPr>
              <a:t>formal e </a:t>
            </a:r>
            <a:r>
              <a:rPr lang="pt-BR" sz="2000" dirty="0" smtClean="0">
                <a:latin typeface="Calibri" panose="020F0502020204030204" pitchFamily="34" charset="0"/>
                <a:cs typeface="Calibri" panose="020F0502020204030204" pitchFamily="34" charset="0"/>
              </a:rPr>
              <a:t>material </a:t>
            </a:r>
            <a:r>
              <a:rPr lang="pt-BR" sz="2000" dirty="0">
                <a:latin typeface="Calibri" panose="020F0502020204030204" pitchFamily="34" charset="0"/>
                <a:cs typeface="Calibri" panose="020F0502020204030204" pitchFamily="34" charset="0"/>
              </a:rPr>
              <a:t>das propostas,</a:t>
            </a:r>
          </a:p>
          <a:p>
            <a:pPr algn="just"/>
            <a:endParaRPr lang="pt-BR" sz="2000" dirty="0" smtClean="0">
              <a:latin typeface="Calibri" panose="020F0502020204030204" pitchFamily="34" charset="0"/>
              <a:cs typeface="Calibri" panose="020F0502020204030204" pitchFamily="34" charset="0"/>
            </a:endParaRPr>
          </a:p>
          <a:p>
            <a:pPr algn="just"/>
            <a:r>
              <a:rPr lang="pt-BR" sz="2000" dirty="0" smtClean="0">
                <a:latin typeface="Calibri" panose="020F0502020204030204" pitchFamily="34" charset="0"/>
                <a:cs typeface="Calibri" panose="020F0502020204030204" pitchFamily="34" charset="0"/>
              </a:rPr>
              <a:t>As </a:t>
            </a:r>
            <a:r>
              <a:rPr lang="pt-BR" sz="2000" dirty="0">
                <a:latin typeface="Calibri" panose="020F0502020204030204" pitchFamily="34" charset="0"/>
                <a:cs typeface="Calibri" panose="020F0502020204030204" pitchFamily="34" charset="0"/>
              </a:rPr>
              <a:t>propostas serão avaliadas segundo critérios </a:t>
            </a:r>
            <a:r>
              <a:rPr lang="pt-BR" sz="2000" dirty="0" smtClean="0">
                <a:latin typeface="Calibri" panose="020F0502020204030204" pitchFamily="34" charset="0"/>
                <a:cs typeface="Calibri" panose="020F0502020204030204" pitchFamily="34" charset="0"/>
              </a:rPr>
              <a:t>constantes do </a:t>
            </a:r>
            <a:r>
              <a:rPr lang="pt-BR" sz="2000" dirty="0">
                <a:latin typeface="Calibri" panose="020F0502020204030204" pitchFamily="34" charset="0"/>
                <a:cs typeface="Calibri" panose="020F0502020204030204" pitchFamily="34" charset="0"/>
              </a:rPr>
              <a:t>edital e </a:t>
            </a:r>
            <a:r>
              <a:rPr lang="pt-BR" sz="2000" dirty="0" smtClean="0">
                <a:latin typeface="Calibri" panose="020F0502020204030204" pitchFamily="34" charset="0"/>
                <a:cs typeface="Calibri" panose="020F0502020204030204" pitchFamily="34" charset="0"/>
              </a:rPr>
              <a:t>classificadas </a:t>
            </a:r>
            <a:r>
              <a:rPr lang="pt-BR" sz="2000" dirty="0">
                <a:latin typeface="Calibri" panose="020F0502020204030204" pitchFamily="34" charset="0"/>
                <a:cs typeface="Calibri" panose="020F0502020204030204" pitchFamily="34" charset="0"/>
              </a:rPr>
              <a:t>em ordem decrescente</a:t>
            </a:r>
          </a:p>
          <a:p>
            <a:pPr algn="just"/>
            <a:r>
              <a:rPr lang="pt-BR" sz="2000" dirty="0">
                <a:latin typeface="Calibri" panose="020F0502020204030204" pitchFamily="34" charset="0"/>
                <a:cs typeface="Calibri" panose="020F0502020204030204" pitchFamily="34" charset="0"/>
              </a:rPr>
              <a:t>de </a:t>
            </a:r>
            <a:r>
              <a:rPr lang="pt-BR" sz="2000" dirty="0" err="1">
                <a:latin typeface="Calibri" panose="020F0502020204030204" pitchFamily="34" charset="0"/>
                <a:cs typeface="Calibri" panose="020F0502020204030204" pitchFamily="34" charset="0"/>
              </a:rPr>
              <a:t>vantajosidade</a:t>
            </a:r>
            <a:r>
              <a:rPr lang="pt-BR" sz="2000" dirty="0" smtClean="0">
                <a:latin typeface="Calibri" panose="020F0502020204030204" pitchFamily="34" charset="0"/>
                <a:cs typeface="Calibri" panose="020F0502020204030204" pitchFamily="34" charset="0"/>
              </a:rPr>
              <a:t>.</a:t>
            </a:r>
          </a:p>
          <a:p>
            <a:pPr algn="just"/>
            <a:endParaRPr lang="pt-BR" sz="2000" dirty="0">
              <a:latin typeface="Calibri" panose="020F0502020204030204" pitchFamily="34" charset="0"/>
              <a:cs typeface="Calibri" panose="020F0502020204030204" pitchFamily="34" charset="0"/>
            </a:endParaRPr>
          </a:p>
          <a:p>
            <a:pPr algn="just"/>
            <a:r>
              <a:rPr lang="pt-BR" sz="2000" dirty="0">
                <a:latin typeface="Calibri" panose="020F0502020204030204" pitchFamily="34" charset="0"/>
                <a:cs typeface="Calibri" panose="020F0502020204030204" pitchFamily="34" charset="0"/>
              </a:rPr>
              <a:t>Se forem todos os licitantes desclassificados, a </a:t>
            </a:r>
            <a:r>
              <a:rPr lang="pt-BR" sz="2000" dirty="0" smtClean="0">
                <a:latin typeface="Calibri" panose="020F0502020204030204" pitchFamily="34" charset="0"/>
                <a:cs typeface="Calibri" panose="020F0502020204030204" pitchFamily="34" charset="0"/>
              </a:rPr>
              <a:t>administração poderá </a:t>
            </a:r>
            <a:r>
              <a:rPr lang="pt-BR" sz="2000" dirty="0">
                <a:latin typeface="Calibri" panose="020F0502020204030204" pitchFamily="34" charset="0"/>
                <a:cs typeface="Calibri" panose="020F0502020204030204" pitchFamily="34" charset="0"/>
              </a:rPr>
              <a:t>conceder o prazo de 8 dias úteis</a:t>
            </a:r>
          </a:p>
          <a:p>
            <a:pPr algn="just"/>
            <a:r>
              <a:rPr lang="pt-BR" sz="2000" dirty="0">
                <a:latin typeface="Calibri" panose="020F0502020204030204" pitchFamily="34" charset="0"/>
                <a:cs typeface="Calibri" panose="020F0502020204030204" pitchFamily="34" charset="0"/>
              </a:rPr>
              <a:t>para que </a:t>
            </a:r>
            <a:r>
              <a:rPr lang="pt-BR" sz="2000" dirty="0" smtClean="0">
                <a:latin typeface="Calibri" panose="020F0502020204030204" pitchFamily="34" charset="0"/>
                <a:cs typeface="Calibri" panose="020F0502020204030204" pitchFamily="34" charset="0"/>
              </a:rPr>
              <a:t>apresentem </a:t>
            </a:r>
            <a:r>
              <a:rPr lang="pt-BR" sz="2000" dirty="0">
                <a:latin typeface="Calibri" panose="020F0502020204030204" pitchFamily="34" charset="0"/>
                <a:cs typeface="Calibri" panose="020F0502020204030204" pitchFamily="34" charset="0"/>
              </a:rPr>
              <a:t>novas propostas</a:t>
            </a:r>
            <a:r>
              <a:rPr lang="pt-BR" sz="2000" dirty="0" smtClean="0">
                <a:latin typeface="Calibri" panose="020F0502020204030204" pitchFamily="34" charset="0"/>
                <a:cs typeface="Calibri" panose="020F0502020204030204" pitchFamily="34" charset="0"/>
              </a:rPr>
              <a:t>, Administração </a:t>
            </a:r>
            <a:r>
              <a:rPr lang="pt-BR" sz="2000" dirty="0">
                <a:latin typeface="Calibri" panose="020F0502020204030204" pitchFamily="34" charset="0"/>
                <a:cs typeface="Calibri" panose="020F0502020204030204" pitchFamily="34" charset="0"/>
              </a:rPr>
              <a:t>pode estabelecer no edital preferência</a:t>
            </a:r>
          </a:p>
          <a:p>
            <a:pPr algn="just"/>
            <a:r>
              <a:rPr lang="pt-BR" sz="2000" dirty="0">
                <a:latin typeface="Calibri" panose="020F0502020204030204" pitchFamily="34" charset="0"/>
                <a:cs typeface="Calibri" panose="020F0502020204030204" pitchFamily="34" charset="0"/>
              </a:rPr>
              <a:t>para aquisição de produtos manufaturados e </a:t>
            </a:r>
            <a:r>
              <a:rPr lang="pt-BR" sz="2000" dirty="0" smtClean="0">
                <a:latin typeface="Calibri" panose="020F0502020204030204" pitchFamily="34" charset="0"/>
                <a:cs typeface="Calibri" panose="020F0502020204030204" pitchFamily="34" charset="0"/>
              </a:rPr>
              <a:t>serviços nacionais </a:t>
            </a:r>
            <a:r>
              <a:rPr lang="pt-BR" sz="2000" dirty="0">
                <a:latin typeface="Calibri" panose="020F0502020204030204" pitchFamily="34" charset="0"/>
                <a:cs typeface="Calibri" panose="020F0502020204030204" pitchFamily="34" charset="0"/>
              </a:rPr>
              <a:t>que obedeçam às normas técnicas brasileiras</a:t>
            </a:r>
            <a:r>
              <a:rPr lang="pt-BR" sz="2000" dirty="0" smtClean="0">
                <a:latin typeface="Calibri" panose="020F0502020204030204" pitchFamily="34" charset="0"/>
                <a:cs typeface="Calibri" panose="020F0502020204030204" pitchFamily="34" charset="0"/>
              </a:rPr>
              <a:t>.</a:t>
            </a:r>
          </a:p>
          <a:p>
            <a:pPr algn="just"/>
            <a:endParaRPr lang="pt-BR" sz="2000" dirty="0">
              <a:latin typeface="Calibri" panose="020F0502020204030204" pitchFamily="34" charset="0"/>
              <a:cs typeface="Calibri" panose="020F0502020204030204" pitchFamily="34" charset="0"/>
            </a:endParaRPr>
          </a:p>
          <a:p>
            <a:pPr algn="just"/>
            <a:r>
              <a:rPr lang="pt-BR" sz="2000" dirty="0">
                <a:latin typeface="Calibri" panose="020F0502020204030204" pitchFamily="34" charset="0"/>
                <a:cs typeface="Calibri" panose="020F0502020204030204" pitchFamily="34" charset="0"/>
              </a:rPr>
              <a:t>A preferencia deve ser prevista em </a:t>
            </a:r>
            <a:r>
              <a:rPr lang="pt-BR" sz="2000" dirty="0" smtClean="0">
                <a:latin typeface="Calibri" panose="020F0502020204030204" pitchFamily="34" charset="0"/>
                <a:cs typeface="Calibri" panose="020F0502020204030204" pitchFamily="34" charset="0"/>
              </a:rPr>
              <a:t>Decreto expedido </a:t>
            </a:r>
            <a:r>
              <a:rPr lang="pt-BR" sz="2000" dirty="0">
                <a:latin typeface="Calibri" panose="020F0502020204030204" pitchFamily="34" charset="0"/>
                <a:cs typeface="Calibri" panose="020F0502020204030204" pitchFamily="34" charset="0"/>
              </a:rPr>
              <a:t>pelo chefe do Poder Executivo Federal </a:t>
            </a:r>
            <a:r>
              <a:rPr lang="pt-BR" sz="2000" dirty="0" smtClean="0">
                <a:latin typeface="Calibri" panose="020F0502020204030204" pitchFamily="34" charset="0"/>
                <a:cs typeface="Calibri" panose="020F0502020204030204" pitchFamily="34" charset="0"/>
              </a:rPr>
              <a:t>(art.3º, §2º, </a:t>
            </a:r>
            <a:r>
              <a:rPr lang="pt-BR" sz="2000" dirty="0">
                <a:latin typeface="Calibri" panose="020F0502020204030204" pitchFamily="34" charset="0"/>
                <a:cs typeface="Calibri" panose="020F0502020204030204" pitchFamily="34" charset="0"/>
              </a:rPr>
              <a:t>da Lei </a:t>
            </a:r>
            <a:r>
              <a:rPr lang="pt-BR" sz="2000" dirty="0" smtClean="0">
                <a:latin typeface="Calibri" panose="020F0502020204030204" pitchFamily="34" charset="0"/>
                <a:cs typeface="Calibri" panose="020F0502020204030204" pitchFamily="34" charset="0"/>
              </a:rPr>
              <a:t>8.666/93.</a:t>
            </a:r>
            <a:endParaRPr lang="pt-BR" sz="20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smtClean="0">
                <a:solidFill>
                  <a:srgbClr val="000000"/>
                </a:solidFill>
                <a:uFill>
                  <a:solidFill>
                    <a:srgbClr val="FFFFFF"/>
                  </a:solidFill>
                </a:uFill>
                <a:latin typeface="Arial"/>
              </a:rPr>
              <a:t>Noções Básicas de Licitações – Mário Flávio Rodrigues</a:t>
            </a:r>
            <a:endParaRPr lang="pt-BR" sz="2600" b="0" strike="noStrike" spc="-1" dirty="0">
              <a:solidFill>
                <a:srgbClr val="000000"/>
              </a:solidFill>
              <a:uFill>
                <a:solidFill>
                  <a:srgbClr val="FFFFFF"/>
                </a:solidFill>
              </a:uFill>
              <a:latin typeface="Arial"/>
            </a:endParaRPr>
          </a:p>
        </p:txBody>
      </p:sp>
      <p:sp>
        <p:nvSpPr>
          <p:cNvPr id="94" name="TextShape 2"/>
          <p:cNvSpPr txBox="1"/>
          <p:nvPr/>
        </p:nvSpPr>
        <p:spPr>
          <a:xfrm>
            <a:off x="218520" y="1371600"/>
            <a:ext cx="11530440" cy="4859280"/>
          </a:xfrm>
          <a:prstGeom prst="rect">
            <a:avLst/>
          </a:prstGeom>
          <a:noFill/>
          <a:ln>
            <a:noFill/>
          </a:ln>
        </p:spPr>
        <p:txBody>
          <a:bodyPr/>
          <a:lstStyle/>
          <a:p>
            <a:pPr marL="450000" algn="just">
              <a:lnSpc>
                <a:spcPct val="90000"/>
              </a:lnSpc>
              <a:spcBef>
                <a:spcPts val="1001"/>
              </a:spcBef>
            </a:pPr>
            <a:r>
              <a:rPr lang="pt-BR" sz="2000" b="0" strike="noStrike" spc="-1" dirty="0">
                <a:solidFill>
                  <a:srgbClr val="000000"/>
                </a:solidFill>
                <a:uFill>
                  <a:solidFill>
                    <a:srgbClr val="FFFFFF"/>
                  </a:solidFill>
                </a:uFill>
                <a:latin typeface="Times New Roman"/>
              </a:rPr>
              <a:t>         </a:t>
            </a:r>
            <a:endParaRPr lang="pt-BR" sz="2000" b="0" strike="noStrike" spc="-1" dirty="0">
              <a:solidFill>
                <a:srgbClr val="000000"/>
              </a:solidFill>
              <a:uFill>
                <a:solidFill>
                  <a:srgbClr val="FFFFFF"/>
                </a:solidFill>
              </a:uFill>
              <a:latin typeface="Calibri"/>
            </a:endParaRPr>
          </a:p>
          <a:p>
            <a:pPr marL="450000" algn="just">
              <a:lnSpc>
                <a:spcPct val="90000"/>
              </a:lnSpc>
              <a:spcBef>
                <a:spcPts val="1001"/>
              </a:spcBef>
            </a:pPr>
            <a:r>
              <a:rPr lang="pt-BR" sz="2800" b="0" strike="noStrike" spc="-1" dirty="0" smtClean="0">
                <a:solidFill>
                  <a:srgbClr val="000000"/>
                </a:solidFill>
                <a:uFill>
                  <a:solidFill>
                    <a:srgbClr val="FFFFFF"/>
                  </a:solidFill>
                </a:uFill>
                <a:latin typeface="Calibri"/>
              </a:rPr>
              <a:t>No âmbito federal, existem atualmente, duas leis gerais de licitações: Leis 8.666/93 e 10.520/02 (Lei do Pregão), bem como duas leis que tratam de contratos administrativos, quais sejam, as Leis 8.987/95 e 11.079/04.</a:t>
            </a:r>
          </a:p>
          <a:p>
            <a:pPr marL="450000" algn="just">
              <a:lnSpc>
                <a:spcPct val="90000"/>
              </a:lnSpc>
              <a:spcBef>
                <a:spcPts val="1001"/>
              </a:spcBef>
            </a:pPr>
            <a:endParaRPr lang="pt-BR" sz="2800" spc="-1" dirty="0">
              <a:solidFill>
                <a:srgbClr val="000000"/>
              </a:solidFill>
              <a:uFill>
                <a:solidFill>
                  <a:srgbClr val="FFFFFF"/>
                </a:solidFill>
              </a:uFill>
              <a:latin typeface="Calibri"/>
            </a:endParaRPr>
          </a:p>
          <a:p>
            <a:pPr marL="450000" algn="just">
              <a:lnSpc>
                <a:spcPct val="90000"/>
              </a:lnSpc>
              <a:spcBef>
                <a:spcPts val="1001"/>
              </a:spcBef>
            </a:pPr>
            <a:r>
              <a:rPr lang="pt-BR" sz="2800" spc="-1" dirty="0" smtClean="0">
                <a:solidFill>
                  <a:srgbClr val="000000"/>
                </a:solidFill>
                <a:uFill>
                  <a:solidFill>
                    <a:srgbClr val="FFFFFF"/>
                  </a:solidFill>
                </a:uFill>
                <a:latin typeface="Calibri"/>
              </a:rPr>
              <a:t>Além dessas, também temos a lei que trata do RDC – Regime Diferenciado de Contratações, lei esta que estabelecia regras mais simples que as convencionais com o objetivo de dar maior dinâmica e fluidez às contratações para grandes eventos sediados no Brasil a exemplo da Copa das Confederações, Copa do Mundo, as Olimpíadas e as </a:t>
            </a:r>
            <a:r>
              <a:rPr lang="pt-BR" sz="2800" spc="-1" dirty="0" err="1" smtClean="0">
                <a:solidFill>
                  <a:srgbClr val="000000"/>
                </a:solidFill>
                <a:uFill>
                  <a:solidFill>
                    <a:srgbClr val="FFFFFF"/>
                  </a:solidFill>
                </a:uFill>
                <a:latin typeface="Calibri"/>
              </a:rPr>
              <a:t>Paralimpíadas</a:t>
            </a:r>
            <a:r>
              <a:rPr lang="pt-BR" sz="2800" spc="-1" smtClean="0">
                <a:solidFill>
                  <a:srgbClr val="000000"/>
                </a:solidFill>
                <a:uFill>
                  <a:solidFill>
                    <a:srgbClr val="FFFFFF"/>
                  </a:solidFill>
                </a:uFill>
                <a:latin typeface="Calibri"/>
              </a:rPr>
              <a:t> – Lei 12.462/11.</a:t>
            </a:r>
            <a:endParaRPr lang="pt-BR" sz="2800" b="0" strike="noStrike" spc="-1" dirty="0">
              <a:solidFill>
                <a:srgbClr val="000000"/>
              </a:solidFill>
              <a:uFill>
                <a:solidFill>
                  <a:srgbClr val="FFFFFF"/>
                </a:solidFill>
              </a:uFill>
              <a:latin typeface="Calibri"/>
            </a:endParaRPr>
          </a:p>
          <a:p>
            <a:pPr>
              <a:lnSpc>
                <a:spcPct val="90000"/>
              </a:lnSpc>
              <a:spcBef>
                <a:spcPts val="1001"/>
              </a:spcBef>
            </a:pPr>
            <a:endParaRPr lang="pt-BR" sz="2000" b="0" strike="noStrike" spc="-1" dirty="0">
              <a:solidFill>
                <a:srgbClr val="000000"/>
              </a:solidFill>
              <a:uFill>
                <a:solidFill>
                  <a:srgbClr val="FFFFFF"/>
                </a:solidFill>
              </a:uFill>
              <a:latin typeface="Calibri"/>
            </a:endParaRPr>
          </a:p>
          <a:p>
            <a:pPr>
              <a:lnSpc>
                <a:spcPct val="90000"/>
              </a:lnSpc>
              <a:spcBef>
                <a:spcPts val="1001"/>
              </a:spcBef>
            </a:pPr>
            <a:endParaRPr lang="pt-BR" sz="2000" b="0" strike="noStrike" spc="-1" dirty="0">
              <a:solidFill>
                <a:srgbClr val="000000"/>
              </a:solidFill>
              <a:uFill>
                <a:solidFill>
                  <a:srgbClr val="FFFFFF"/>
                </a:solidFill>
              </a:uFill>
              <a:latin typeface="Calibri"/>
            </a:endParaRPr>
          </a:p>
          <a:p>
            <a:pPr>
              <a:lnSpc>
                <a:spcPct val="90000"/>
              </a:lnSpc>
              <a:spcBef>
                <a:spcPts val="1001"/>
              </a:spcBef>
            </a:pPr>
            <a:endParaRPr lang="pt-BR" sz="2000" b="0" strike="noStrike" spc="-1" dirty="0">
              <a:solidFill>
                <a:srgbClr val="00000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extShape 1"/>
          <p:cNvSpPr txBox="1"/>
          <p:nvPr/>
        </p:nvSpPr>
        <p:spPr>
          <a:xfrm>
            <a:off x="-36000" y="0"/>
            <a:ext cx="12191760" cy="1193040"/>
          </a:xfrm>
          <a:prstGeom prst="rect">
            <a:avLst/>
          </a:prstGeom>
          <a:solidFill>
            <a:srgbClr val="2178BE"/>
          </a:solidFill>
          <a:ln>
            <a:noFill/>
          </a:ln>
        </p:spPr>
        <p:txBody>
          <a:bodyPr anchor="ctr"/>
          <a:lstStyle/>
          <a:p>
            <a:pPr marL="342900" indent="-342900">
              <a:buFont typeface="Arial" panose="020B0604020202020204" pitchFamily="34" charset="0"/>
              <a:buChar char="•"/>
            </a:pPr>
            <a:r>
              <a:rPr lang="pt-BR" sz="2400" spc="-1" dirty="0">
                <a:solidFill>
                  <a:srgbClr val="000000"/>
                </a:solidFill>
                <a:uFill>
                  <a:solidFill>
                    <a:srgbClr val="FFFFFF"/>
                  </a:solidFill>
                </a:uFill>
              </a:rPr>
              <a:t>Noções Básicas de Licitações – Mário Flávio Rodrigues</a:t>
            </a:r>
            <a:endParaRPr lang="pt-BR" sz="2400" b="0" strike="noStrike" spc="-1" dirty="0">
              <a:solidFill>
                <a:srgbClr val="000000"/>
              </a:solidFill>
              <a:uFill>
                <a:solidFill>
                  <a:srgbClr val="FFFFFF"/>
                </a:solidFill>
              </a:uFill>
              <a:latin typeface="Times New Roman"/>
            </a:endParaRPr>
          </a:p>
        </p:txBody>
      </p:sp>
      <p:sp>
        <p:nvSpPr>
          <p:cNvPr id="200"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201" name="TextShape 3"/>
          <p:cNvSpPr txBox="1"/>
          <p:nvPr/>
        </p:nvSpPr>
        <p:spPr>
          <a:xfrm>
            <a:off x="360000" y="1332720"/>
            <a:ext cx="11155680" cy="4715280"/>
          </a:xfrm>
          <a:prstGeom prst="rect">
            <a:avLst/>
          </a:prstGeom>
          <a:noFill/>
          <a:ln>
            <a:noFill/>
          </a:ln>
        </p:spPr>
        <p:txBody>
          <a:bodyPr lIns="90000" tIns="45000" rIns="90000" bIns="45000"/>
          <a:lstStyle/>
          <a:p>
            <a:pPr algn="just"/>
            <a:r>
              <a:rPr lang="pt-BR" sz="2400" b="1" strike="noStrike" spc="-1" dirty="0">
                <a:solidFill>
                  <a:srgbClr val="000000"/>
                </a:solidFill>
                <a:uFill>
                  <a:solidFill>
                    <a:srgbClr val="FFFFFF"/>
                  </a:solidFill>
                </a:uFill>
                <a:latin typeface="Calibri" panose="020F0502020204030204" pitchFamily="34" charset="0"/>
                <a:ea typeface="Microsoft YaHei"/>
                <a:cs typeface="Calibri" panose="020F0502020204030204" pitchFamily="34" charset="0"/>
              </a:rPr>
              <a:t>  </a:t>
            </a:r>
            <a:endParaRPr lang="pt-BR" sz="2400" b="1"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2400" b="1"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Homologação</a:t>
            </a:r>
          </a:p>
          <a:p>
            <a:pPr algn="just"/>
            <a:endParaRPr lang="pt-BR" sz="2400"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2400" dirty="0">
                <a:latin typeface="Calibri" panose="020F0502020204030204" pitchFamily="34" charset="0"/>
                <a:cs typeface="Calibri" panose="020F0502020204030204" pitchFamily="34" charset="0"/>
              </a:rPr>
              <a:t>Se não for configurada nenhuma </a:t>
            </a:r>
            <a:r>
              <a:rPr lang="pt-BR" sz="2400" dirty="0" smtClean="0">
                <a:latin typeface="Calibri" panose="020F0502020204030204" pitchFamily="34" charset="0"/>
                <a:cs typeface="Calibri" panose="020F0502020204030204" pitchFamily="34" charset="0"/>
              </a:rPr>
              <a:t>espécie </a:t>
            </a:r>
            <a:r>
              <a:rPr lang="pt-BR" sz="2400" dirty="0">
                <a:latin typeface="Calibri" panose="020F0502020204030204" pitchFamily="34" charset="0"/>
                <a:cs typeface="Calibri" panose="020F0502020204030204" pitchFamily="34" charset="0"/>
              </a:rPr>
              <a:t>de </a:t>
            </a:r>
            <a:r>
              <a:rPr lang="pt-BR" sz="2400" dirty="0" smtClean="0">
                <a:latin typeface="Calibri" panose="020F0502020204030204" pitchFamily="34" charset="0"/>
                <a:cs typeface="Calibri" panose="020F0502020204030204" pitchFamily="34" charset="0"/>
              </a:rPr>
              <a:t>nulidade nem </a:t>
            </a:r>
            <a:r>
              <a:rPr lang="pt-BR" sz="2400" dirty="0">
                <a:latin typeface="Calibri" panose="020F0502020204030204" pitchFamily="34" charset="0"/>
                <a:cs typeface="Calibri" panose="020F0502020204030204" pitchFamily="34" charset="0"/>
              </a:rPr>
              <a:t>for o caso de revogação, a autoridade </a:t>
            </a:r>
            <a:r>
              <a:rPr lang="pt-BR" sz="2400" dirty="0" smtClean="0">
                <a:latin typeface="Calibri" panose="020F0502020204030204" pitchFamily="34" charset="0"/>
                <a:cs typeface="Calibri" panose="020F0502020204030204" pitchFamily="34" charset="0"/>
              </a:rPr>
              <a:t>superior será </a:t>
            </a:r>
            <a:r>
              <a:rPr lang="pt-BR" sz="2400" dirty="0">
                <a:latin typeface="Calibri" panose="020F0502020204030204" pitchFamily="34" charset="0"/>
                <a:cs typeface="Calibri" panose="020F0502020204030204" pitchFamily="34" charset="0"/>
              </a:rPr>
              <a:t>obrigada a promover a homologação da decisão.</a:t>
            </a:r>
          </a:p>
          <a:p>
            <a:pPr algn="just"/>
            <a:endParaRPr lang="pt-BR" sz="2400" dirty="0" smtClean="0">
              <a:latin typeface="Calibri" panose="020F0502020204030204" pitchFamily="34" charset="0"/>
              <a:cs typeface="Calibri" panose="020F0502020204030204" pitchFamily="34" charset="0"/>
            </a:endParaRPr>
          </a:p>
          <a:p>
            <a:pPr algn="just"/>
            <a:r>
              <a:rPr lang="pt-BR" sz="2400" dirty="0" smtClean="0">
                <a:latin typeface="Calibri" panose="020F0502020204030204" pitchFamily="34" charset="0"/>
                <a:cs typeface="Calibri" panose="020F0502020204030204" pitchFamily="34" charset="0"/>
              </a:rPr>
              <a:t>Em </a:t>
            </a:r>
            <a:r>
              <a:rPr lang="pt-BR" sz="2400" dirty="0">
                <a:latin typeface="Calibri" panose="020F0502020204030204" pitchFamily="34" charset="0"/>
                <a:cs typeface="Calibri" panose="020F0502020204030204" pitchFamily="34" charset="0"/>
              </a:rPr>
              <a:t>casos de revogação do procedimento </a:t>
            </a:r>
            <a:r>
              <a:rPr lang="pt-BR" sz="2400" dirty="0" smtClean="0">
                <a:latin typeface="Calibri" panose="020F0502020204030204" pitchFamily="34" charset="0"/>
                <a:cs typeface="Calibri" panose="020F0502020204030204" pitchFamily="34" charset="0"/>
              </a:rPr>
              <a:t>– baseada em </a:t>
            </a:r>
            <a:r>
              <a:rPr lang="pt-BR" sz="2400" dirty="0">
                <a:latin typeface="Calibri" panose="020F0502020204030204" pitchFamily="34" charset="0"/>
                <a:cs typeface="Calibri" panose="020F0502020204030204" pitchFamily="34" charset="0"/>
              </a:rPr>
              <a:t>critérios de oportunidade e </a:t>
            </a:r>
            <a:r>
              <a:rPr lang="pt-BR" sz="2400" dirty="0" smtClean="0">
                <a:latin typeface="Calibri" panose="020F0502020204030204" pitchFamily="34" charset="0"/>
                <a:cs typeface="Calibri" panose="020F0502020204030204" pitchFamily="34" charset="0"/>
              </a:rPr>
              <a:t>conveniência </a:t>
            </a:r>
            <a:r>
              <a:rPr lang="pt-BR" sz="2400" dirty="0">
                <a:latin typeface="Calibri" panose="020F0502020204030204" pitchFamily="34" charset="0"/>
                <a:cs typeface="Calibri" panose="020F0502020204030204" pitchFamily="34" charset="0"/>
              </a:rPr>
              <a:t>- ou </a:t>
            </a:r>
            <a:r>
              <a:rPr lang="pt-BR" sz="2400" dirty="0" smtClean="0">
                <a:latin typeface="Calibri" panose="020F0502020204030204" pitchFamily="34" charset="0"/>
                <a:cs typeface="Calibri" panose="020F0502020204030204" pitchFamily="34" charset="0"/>
              </a:rPr>
              <a:t>de anulação </a:t>
            </a:r>
            <a:r>
              <a:rPr lang="pt-BR" sz="2400" dirty="0">
                <a:latin typeface="Calibri" panose="020F0502020204030204" pitchFamily="34" charset="0"/>
                <a:cs typeface="Calibri" panose="020F0502020204030204" pitchFamily="34" charset="0"/>
              </a:rPr>
              <a:t>- com base em vício de !legalidade-é </a:t>
            </a:r>
            <a:r>
              <a:rPr lang="pt-BR" sz="2400" dirty="0" smtClean="0">
                <a:latin typeface="Calibri" panose="020F0502020204030204" pitchFamily="34" charset="0"/>
                <a:cs typeface="Calibri" panose="020F0502020204030204" pitchFamily="34" charset="0"/>
              </a:rPr>
              <a:t>exigida a </a:t>
            </a:r>
            <a:r>
              <a:rPr lang="pt-BR" sz="2400" dirty="0">
                <a:latin typeface="Calibri" panose="020F0502020204030204" pitchFamily="34" charset="0"/>
                <a:cs typeface="Calibri" panose="020F0502020204030204" pitchFamily="34" charset="0"/>
              </a:rPr>
              <a:t>emissão de parecer da autoridade </a:t>
            </a:r>
            <a:r>
              <a:rPr lang="pt-BR" sz="2400" dirty="0" smtClean="0">
                <a:latin typeface="Calibri" panose="020F0502020204030204" pitchFamily="34" charset="0"/>
                <a:cs typeface="Calibri" panose="020F0502020204030204" pitchFamily="34" charset="0"/>
              </a:rPr>
              <a:t>competente, justificando </a:t>
            </a:r>
            <a:r>
              <a:rPr lang="pt-BR" sz="2400" dirty="0">
                <a:latin typeface="Calibri" panose="020F0502020204030204" pitchFamily="34" charset="0"/>
                <a:cs typeface="Calibri" panose="020F0502020204030204" pitchFamily="34" charset="0"/>
              </a:rPr>
              <a:t>tais condutas, garantindo aos licitantes </a:t>
            </a:r>
            <a:r>
              <a:rPr lang="pt-BR" sz="2400" dirty="0" smtClean="0">
                <a:latin typeface="Calibri" panose="020F0502020204030204" pitchFamily="34" charset="0"/>
                <a:cs typeface="Calibri" panose="020F0502020204030204" pitchFamily="34" charset="0"/>
              </a:rPr>
              <a:t>a possibilidade </a:t>
            </a:r>
            <a:r>
              <a:rPr lang="pt-BR" sz="2400" dirty="0">
                <a:latin typeface="Calibri" panose="020F0502020204030204" pitchFamily="34" charset="0"/>
                <a:cs typeface="Calibri" panose="020F0502020204030204" pitchFamily="34" charset="0"/>
              </a:rPr>
              <a:t>de exercer contraditório e ampla </a:t>
            </a:r>
            <a:r>
              <a:rPr lang="pt-BR" sz="2400" dirty="0" smtClean="0">
                <a:latin typeface="Calibri" panose="020F0502020204030204" pitchFamily="34" charset="0"/>
                <a:cs typeface="Calibri" panose="020F0502020204030204" pitchFamily="34" charset="0"/>
              </a:rPr>
              <a:t>defesa.</a:t>
            </a:r>
            <a:endParaRPr lang="pt-BR" sz="24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TextShape 1"/>
          <p:cNvSpPr txBox="1"/>
          <p:nvPr/>
        </p:nvSpPr>
        <p:spPr>
          <a:xfrm>
            <a:off x="-36000" y="0"/>
            <a:ext cx="12191760" cy="1193040"/>
          </a:xfrm>
          <a:prstGeom prst="rect">
            <a:avLst/>
          </a:prstGeom>
          <a:solidFill>
            <a:srgbClr val="2178BE"/>
          </a:solidFill>
          <a:ln>
            <a:noFill/>
          </a:ln>
        </p:spPr>
        <p:txBody>
          <a:bodyPr anchor="ctr"/>
          <a:lstStyle/>
          <a:p>
            <a:pPr marL="457200" indent="-457200">
              <a:buFont typeface="Arial" panose="020B0604020202020204" pitchFamily="34" charset="0"/>
              <a:buChar char="•"/>
            </a:pPr>
            <a:r>
              <a:rPr lang="pt-BR" sz="2800" spc="-1" dirty="0">
                <a:solidFill>
                  <a:srgbClr val="000000"/>
                </a:solidFill>
                <a:uFill>
                  <a:solidFill>
                    <a:srgbClr val="FFFFFF"/>
                  </a:solidFill>
                </a:uFill>
              </a:rPr>
              <a:t>Noções Básicas de Licitações – Mário Flávio Rodrigues</a:t>
            </a:r>
            <a:endParaRPr lang="pt-BR" sz="2800" b="0" strike="noStrike" spc="-1" dirty="0">
              <a:solidFill>
                <a:srgbClr val="000000"/>
              </a:solidFill>
              <a:uFill>
                <a:solidFill>
                  <a:srgbClr val="FFFFFF"/>
                </a:solidFill>
              </a:uFill>
              <a:latin typeface="Times New Roman"/>
            </a:endParaRPr>
          </a:p>
        </p:txBody>
      </p:sp>
      <p:sp>
        <p:nvSpPr>
          <p:cNvPr id="203"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204" name="TextShape 3"/>
          <p:cNvSpPr txBox="1"/>
          <p:nvPr/>
        </p:nvSpPr>
        <p:spPr>
          <a:xfrm>
            <a:off x="144000" y="1343546"/>
            <a:ext cx="11155680" cy="5037782"/>
          </a:xfrm>
          <a:prstGeom prst="rect">
            <a:avLst/>
          </a:prstGeom>
          <a:noFill/>
          <a:ln>
            <a:noFill/>
          </a:ln>
        </p:spPr>
        <p:txBody>
          <a:bodyPr lIns="90000" tIns="45000" rIns="90000" bIns="45000"/>
          <a:lstStyle/>
          <a:p>
            <a:pPr algn="just"/>
            <a:r>
              <a:rPr lang="pt-BR" sz="2000" b="1" spc="-1" dirty="0" smtClean="0">
                <a:solidFill>
                  <a:srgbClr val="000000"/>
                </a:solidFill>
                <a:uFill>
                  <a:solidFill>
                    <a:srgbClr val="FFFFFF"/>
                  </a:solidFill>
                </a:uFill>
                <a:latin typeface="Calibri" panose="020F0502020204030204" pitchFamily="34" charset="0"/>
                <a:ea typeface="Microsoft YaHei"/>
                <a:cs typeface="Calibri" panose="020F0502020204030204" pitchFamily="34" charset="0"/>
              </a:rPr>
              <a:t>Adjudicação</a:t>
            </a:r>
          </a:p>
          <a:p>
            <a:pPr algn="just"/>
            <a:endParaRPr lang="pt-BR" b="0" strike="noStrike" spc="-1" dirty="0">
              <a:solidFill>
                <a:srgbClr val="000000"/>
              </a:solidFill>
              <a:uFill>
                <a:solidFill>
                  <a:srgbClr val="FFFFFF"/>
                </a:solidFill>
              </a:uFill>
              <a:latin typeface="Calibri" panose="020F0502020204030204" pitchFamily="34" charset="0"/>
              <a:ea typeface="Microsoft YaHei"/>
              <a:cs typeface="Calibri" panose="020F0502020204030204" pitchFamily="34" charset="0"/>
            </a:endParaRPr>
          </a:p>
          <a:p>
            <a:r>
              <a:rPr lang="pt-BR" dirty="0">
                <a:latin typeface="Calibri" panose="020F0502020204030204" pitchFamily="34" charset="0"/>
                <a:cs typeface="Calibri" panose="020F0502020204030204" pitchFamily="34" charset="0"/>
              </a:rPr>
              <a:t>É o ato por meio do qual se atribuí ao </a:t>
            </a:r>
            <a:r>
              <a:rPr lang="pt-BR" dirty="0" smtClean="0">
                <a:latin typeface="Calibri" panose="020F0502020204030204" pitchFamily="34" charset="0"/>
                <a:cs typeface="Calibri" panose="020F0502020204030204" pitchFamily="34" charset="0"/>
              </a:rPr>
              <a:t>vencedor o </a:t>
            </a:r>
            <a:r>
              <a:rPr lang="pt-BR" dirty="0">
                <a:latin typeface="Calibri" panose="020F0502020204030204" pitchFamily="34" charset="0"/>
                <a:cs typeface="Calibri" panose="020F0502020204030204" pitchFamily="34" charset="0"/>
              </a:rPr>
              <a:t>objeto da licitação, dando fim ao </a:t>
            </a:r>
            <a:r>
              <a:rPr lang="pt-BR" dirty="0" smtClean="0">
                <a:latin typeface="Calibri" panose="020F0502020204030204" pitchFamily="34" charset="0"/>
                <a:cs typeface="Calibri" panose="020F0502020204030204" pitchFamily="34" charset="0"/>
              </a:rPr>
              <a:t>procedimento licitatório</a:t>
            </a:r>
            <a:r>
              <a:rPr lang="pt-BR" dirty="0">
                <a:latin typeface="Calibri" panose="020F0502020204030204" pitchFamily="34" charset="0"/>
                <a:cs typeface="Calibri" panose="020F0502020204030204" pitchFamily="34" charset="0"/>
              </a:rPr>
              <a:t>.</a:t>
            </a:r>
          </a:p>
          <a:p>
            <a:endParaRPr lang="pt-BR" dirty="0" smtClean="0">
              <a:latin typeface="Calibri" panose="020F0502020204030204" pitchFamily="34" charset="0"/>
              <a:cs typeface="Calibri" panose="020F0502020204030204" pitchFamily="34" charset="0"/>
            </a:endParaRPr>
          </a:p>
          <a:p>
            <a:r>
              <a:rPr lang="pt-BR" dirty="0" smtClean="0">
                <a:latin typeface="Calibri" panose="020F0502020204030204" pitchFamily="34" charset="0"/>
                <a:cs typeface="Calibri" panose="020F0502020204030204" pitchFamily="34" charset="0"/>
              </a:rPr>
              <a:t>Adjudicar </a:t>
            </a:r>
            <a:r>
              <a:rPr lang="pt-BR" dirty="0">
                <a:latin typeface="Calibri" panose="020F0502020204030204" pitchFamily="34" charset="0"/>
                <a:cs typeface="Calibri" panose="020F0502020204030204" pitchFamily="34" charset="0"/>
              </a:rPr>
              <a:t>não é contratar, mas tão </a:t>
            </a:r>
            <a:r>
              <a:rPr lang="pt-BR" dirty="0" smtClean="0">
                <a:latin typeface="Calibri" panose="020F0502020204030204" pitchFamily="34" charset="0"/>
                <a:cs typeface="Calibri" panose="020F0502020204030204" pitchFamily="34" charset="0"/>
              </a:rPr>
              <a:t>somente declarar </a:t>
            </a:r>
            <a:r>
              <a:rPr lang="pt-BR" dirty="0">
                <a:latin typeface="Calibri" panose="020F0502020204030204" pitchFamily="34" charset="0"/>
                <a:cs typeface="Calibri" panose="020F0502020204030204" pitchFamily="34" charset="0"/>
              </a:rPr>
              <a:t>oficialmente o vencedor da licitação.</a:t>
            </a:r>
          </a:p>
          <a:p>
            <a:endParaRPr lang="pt-BR" dirty="0" smtClean="0">
              <a:latin typeface="Calibri" panose="020F0502020204030204" pitchFamily="34" charset="0"/>
              <a:cs typeface="Calibri" panose="020F0502020204030204" pitchFamily="34" charset="0"/>
            </a:endParaRPr>
          </a:p>
          <a:p>
            <a:r>
              <a:rPr lang="pt-BR" dirty="0" smtClean="0">
                <a:latin typeface="Calibri" panose="020F0502020204030204" pitchFamily="34" charset="0"/>
                <a:cs typeface="Calibri" panose="020F0502020204030204" pitchFamily="34" charset="0"/>
              </a:rPr>
              <a:t>A </a:t>
            </a:r>
            <a:r>
              <a:rPr lang="pt-BR" dirty="0">
                <a:latin typeface="Calibri" panose="020F0502020204030204" pitchFamily="34" charset="0"/>
                <a:cs typeface="Calibri" panose="020F0502020204030204" pitchFamily="34" charset="0"/>
              </a:rPr>
              <a:t>adjudicação tem força vinculante, </a:t>
            </a:r>
            <a:r>
              <a:rPr lang="pt-BR" dirty="0" smtClean="0">
                <a:latin typeface="Calibri" panose="020F0502020204030204" pitchFamily="34" charset="0"/>
                <a:cs typeface="Calibri" panose="020F0502020204030204" pitchFamily="34" charset="0"/>
              </a:rPr>
              <a:t>pois </a:t>
            </a:r>
            <a:r>
              <a:rPr lang="pt-BR" dirty="0">
                <a:latin typeface="Calibri" panose="020F0502020204030204" pitchFamily="34" charset="0"/>
                <a:cs typeface="Calibri" panose="020F0502020204030204" pitchFamily="34" charset="0"/>
              </a:rPr>
              <a:t>a </a:t>
            </a:r>
            <a:r>
              <a:rPr lang="pt-BR" dirty="0" smtClean="0">
                <a:latin typeface="Calibri" panose="020F0502020204030204" pitchFamily="34" charset="0"/>
                <a:cs typeface="Calibri" panose="020F0502020204030204" pitchFamily="34" charset="0"/>
              </a:rPr>
              <a:t>Administração não </a:t>
            </a:r>
            <a:r>
              <a:rPr lang="pt-BR" i="1" dirty="0">
                <a:latin typeface="Calibri" panose="020F0502020204030204" pitchFamily="34" charset="0"/>
                <a:cs typeface="Calibri" panose="020F0502020204030204" pitchFamily="34" charset="0"/>
              </a:rPr>
              <a:t>é </a:t>
            </a:r>
            <a:r>
              <a:rPr lang="pt-BR" dirty="0">
                <a:latin typeface="Calibri" panose="020F0502020204030204" pitchFamily="34" charset="0"/>
                <a:cs typeface="Calibri" panose="020F0502020204030204" pitchFamily="34" charset="0"/>
              </a:rPr>
              <a:t>obrigada a contratar, caso </a:t>
            </a:r>
            <a:r>
              <a:rPr lang="pt-BR" dirty="0" smtClean="0">
                <a:latin typeface="Calibri" panose="020F0502020204030204" pitchFamily="34" charset="0"/>
                <a:cs typeface="Calibri" panose="020F0502020204030204" pitchFamily="34" charset="0"/>
              </a:rPr>
              <a:t>necessite realizar </a:t>
            </a:r>
            <a:r>
              <a:rPr lang="pt-BR" dirty="0" smtClean="0">
                <a:latin typeface="Calibri" panose="020F0502020204030204" pitchFamily="34" charset="0"/>
                <a:cs typeface="Calibri" panose="020F0502020204030204" pitchFamily="34" charset="0"/>
              </a:rPr>
              <a:t>a contratação</a:t>
            </a:r>
            <a:r>
              <a:rPr lang="pt-BR" dirty="0">
                <a:latin typeface="Calibri" panose="020F0502020204030204" pitchFamily="34" charset="0"/>
                <a:cs typeface="Calibri" panose="020F0502020204030204" pitchFamily="34" charset="0"/>
              </a:rPr>
              <a:t>, só pode fazê-lo com o </a:t>
            </a:r>
            <a:r>
              <a:rPr lang="pt-BR" dirty="0" smtClean="0">
                <a:latin typeface="Calibri" panose="020F0502020204030204" pitchFamily="34" charset="0"/>
                <a:cs typeface="Calibri" panose="020F0502020204030204" pitchFamily="34" charset="0"/>
              </a:rPr>
              <a:t>vencedor da </a:t>
            </a:r>
            <a:r>
              <a:rPr lang="pt-BR" dirty="0">
                <a:latin typeface="Calibri" panose="020F0502020204030204" pitchFamily="34" charset="0"/>
                <a:cs typeface="Calibri" panose="020F0502020204030204" pitchFamily="34" charset="0"/>
              </a:rPr>
              <a:t>licitação (princípio da adjudicação compulsória).</a:t>
            </a:r>
          </a:p>
          <a:p>
            <a:endParaRPr lang="pt-BR" dirty="0" smtClean="0">
              <a:latin typeface="Calibri" panose="020F0502020204030204" pitchFamily="34" charset="0"/>
              <a:cs typeface="Calibri" panose="020F0502020204030204" pitchFamily="34" charset="0"/>
            </a:endParaRPr>
          </a:p>
          <a:p>
            <a:r>
              <a:rPr lang="pt-BR" dirty="0" smtClean="0">
                <a:latin typeface="Calibri" panose="020F0502020204030204" pitchFamily="34" charset="0"/>
                <a:cs typeface="Calibri" panose="020F0502020204030204" pitchFamily="34" charset="0"/>
              </a:rPr>
              <a:t>O </a:t>
            </a:r>
            <a:r>
              <a:rPr lang="pt-BR" dirty="0">
                <a:latin typeface="Calibri" panose="020F0502020204030204" pitchFamily="34" charset="0"/>
                <a:cs typeface="Calibri" panose="020F0502020204030204" pitchFamily="34" charset="0"/>
              </a:rPr>
              <a:t>licitante fica vinculado à proposta </a:t>
            </a:r>
            <a:r>
              <a:rPr lang="pt-BR" dirty="0" smtClean="0">
                <a:latin typeface="Calibri" panose="020F0502020204030204" pitchFamily="34" charset="0"/>
                <a:cs typeface="Calibri" panose="020F0502020204030204" pitchFamily="34" charset="0"/>
              </a:rPr>
              <a:t>apresentada pelo </a:t>
            </a:r>
            <a:r>
              <a:rPr lang="pt-BR" dirty="0">
                <a:latin typeface="Calibri" panose="020F0502020204030204" pitchFamily="34" charset="0"/>
                <a:cs typeface="Calibri" panose="020F0502020204030204" pitchFamily="34" charset="0"/>
              </a:rPr>
              <a:t>prazo de 50 (sessenta} dias, contados da </a:t>
            </a:r>
            <a:r>
              <a:rPr lang="pt-BR" dirty="0" smtClean="0">
                <a:latin typeface="Calibri" panose="020F0502020204030204" pitchFamily="34" charset="0"/>
                <a:cs typeface="Calibri" panose="020F0502020204030204" pitchFamily="34" charset="0"/>
              </a:rPr>
              <a:t>apresentação da </a:t>
            </a:r>
            <a:r>
              <a:rPr lang="pt-BR" dirty="0">
                <a:latin typeface="Calibri" panose="020F0502020204030204" pitchFamily="34" charset="0"/>
                <a:cs typeface="Calibri" panose="020F0502020204030204" pitchFamily="34" charset="0"/>
              </a:rPr>
              <a:t>proposta.</a:t>
            </a:r>
          </a:p>
          <a:p>
            <a:endParaRPr lang="pt-BR" dirty="0" smtClean="0">
              <a:latin typeface="Calibri" panose="020F0502020204030204" pitchFamily="34" charset="0"/>
              <a:cs typeface="Calibri" panose="020F0502020204030204" pitchFamily="34" charset="0"/>
            </a:endParaRPr>
          </a:p>
          <a:p>
            <a:r>
              <a:rPr lang="pt-BR" dirty="0" smtClean="0">
                <a:latin typeface="Calibri" panose="020F0502020204030204" pitchFamily="34" charset="0"/>
                <a:cs typeface="Calibri" panose="020F0502020204030204" pitchFamily="34" charset="0"/>
              </a:rPr>
              <a:t>Caso </a:t>
            </a:r>
            <a:r>
              <a:rPr lang="pt-BR" dirty="0">
                <a:latin typeface="Calibri" panose="020F0502020204030204" pitchFamily="34" charset="0"/>
                <a:cs typeface="Calibri" panose="020F0502020204030204" pitchFamily="34" charset="0"/>
              </a:rPr>
              <a:t>o vencedor não possa contratar, o Estado </a:t>
            </a:r>
            <a:r>
              <a:rPr lang="pt-BR" dirty="0" smtClean="0">
                <a:latin typeface="Calibri" panose="020F0502020204030204" pitchFamily="34" charset="0"/>
                <a:cs typeface="Calibri" panose="020F0502020204030204" pitchFamily="34" charset="0"/>
              </a:rPr>
              <a:t>só poderá </a:t>
            </a:r>
            <a:r>
              <a:rPr lang="pt-BR" dirty="0">
                <a:latin typeface="Calibri" panose="020F0502020204030204" pitchFamily="34" charset="0"/>
                <a:cs typeface="Calibri" panose="020F0502020204030204" pitchFamily="34" charset="0"/>
              </a:rPr>
              <a:t>celebrar o contrato, nos termos da </a:t>
            </a:r>
            <a:r>
              <a:rPr lang="pt-BR" dirty="0" smtClean="0">
                <a:latin typeface="Calibri" panose="020F0502020204030204" pitchFamily="34" charset="0"/>
                <a:cs typeface="Calibri" panose="020F0502020204030204" pitchFamily="34" charset="0"/>
              </a:rPr>
              <a:t>proposta vencedora</a:t>
            </a:r>
            <a:r>
              <a:rPr lang="pt-BR" dirty="0">
                <a:latin typeface="Calibri" panose="020F0502020204030204" pitchFamily="34" charset="0"/>
                <a:cs typeface="Calibri" panose="020F0502020204030204" pitchFamily="34" charset="0"/>
              </a:rPr>
              <a:t>, chamando os demais </a:t>
            </a:r>
            <a:r>
              <a:rPr lang="pt-BR" dirty="0" smtClean="0">
                <a:latin typeface="Calibri" panose="020F0502020204030204" pitchFamily="34" charset="0"/>
                <a:cs typeface="Calibri" panose="020F0502020204030204" pitchFamily="34" charset="0"/>
              </a:rPr>
              <a:t>licitantes </a:t>
            </a:r>
            <a:r>
              <a:rPr lang="pt-BR" dirty="0">
                <a:latin typeface="Calibri" panose="020F0502020204030204" pitchFamily="34" charset="0"/>
                <a:cs typeface="Calibri" panose="020F0502020204030204" pitchFamily="34" charset="0"/>
              </a:rPr>
              <a:t>na </a:t>
            </a:r>
            <a:r>
              <a:rPr lang="pt-BR" dirty="0" smtClean="0">
                <a:latin typeface="Calibri" panose="020F0502020204030204" pitchFamily="34" charset="0"/>
                <a:cs typeface="Calibri" panose="020F0502020204030204" pitchFamily="34" charset="0"/>
              </a:rPr>
              <a:t>ordem de </a:t>
            </a:r>
            <a:r>
              <a:rPr lang="pt-BR" dirty="0">
                <a:latin typeface="Calibri" panose="020F0502020204030204" pitchFamily="34" charset="0"/>
                <a:cs typeface="Calibri" panose="020F0502020204030204" pitchFamily="34" charset="0"/>
              </a:rPr>
              <a:t>classificação.</a:t>
            </a:r>
          </a:p>
          <a:p>
            <a:endParaRPr lang="pt-BR" dirty="0" smtClean="0">
              <a:latin typeface="Calibri" panose="020F0502020204030204" pitchFamily="34" charset="0"/>
              <a:cs typeface="Calibri" panose="020F0502020204030204" pitchFamily="34" charset="0"/>
            </a:endParaRPr>
          </a:p>
          <a:p>
            <a:r>
              <a:rPr lang="pt-BR" dirty="0" smtClean="0">
                <a:latin typeface="Calibri" panose="020F0502020204030204" pitchFamily="34" charset="0"/>
                <a:cs typeface="Calibri" panose="020F0502020204030204" pitchFamily="34" charset="0"/>
              </a:rPr>
              <a:t>Os demais </a:t>
            </a:r>
            <a:r>
              <a:rPr lang="pt-BR" dirty="0">
                <a:latin typeface="Calibri" panose="020F0502020204030204" pitchFamily="34" charset="0"/>
                <a:cs typeface="Calibri" panose="020F0502020204030204" pitchFamily="34" charset="0"/>
              </a:rPr>
              <a:t>licitantes não estão obrigados a </a:t>
            </a:r>
            <a:r>
              <a:rPr lang="pt-BR" dirty="0" smtClean="0">
                <a:latin typeface="Calibri" panose="020F0502020204030204" pitchFamily="34" charset="0"/>
                <a:cs typeface="Calibri" panose="020F0502020204030204" pitchFamily="34" charset="0"/>
              </a:rPr>
              <a:t>aceitar a </a:t>
            </a:r>
            <a:r>
              <a:rPr lang="pt-BR" dirty="0">
                <a:latin typeface="Calibri" panose="020F0502020204030204" pitchFamily="34" charset="0"/>
                <a:cs typeface="Calibri" panose="020F0502020204030204" pitchFamily="34" charset="0"/>
              </a:rPr>
              <a:t>celebração do contrato nos moldes da </a:t>
            </a:r>
            <a:r>
              <a:rPr lang="pt-BR" dirty="0" smtClean="0">
                <a:latin typeface="Calibri" panose="020F0502020204030204" pitchFamily="34" charset="0"/>
                <a:cs typeface="Calibri" panose="020F0502020204030204" pitchFamily="34" charset="0"/>
              </a:rPr>
              <a:t>proposta apresentada </a:t>
            </a:r>
            <a:r>
              <a:rPr lang="pt-BR" dirty="0">
                <a:latin typeface="Calibri" panose="020F0502020204030204" pitchFamily="34" charset="0"/>
                <a:cs typeface="Calibri" panose="020F0502020204030204" pitchFamily="34" charset="0"/>
              </a:rPr>
              <a:t>pelo vencedor e, não havendo </a:t>
            </a:r>
            <a:r>
              <a:rPr lang="pt-BR" dirty="0" smtClean="0">
                <a:latin typeface="Calibri" panose="020F0502020204030204" pitchFamily="34" charset="0"/>
                <a:cs typeface="Calibri" panose="020F0502020204030204" pitchFamily="34" charset="0"/>
              </a:rPr>
              <a:t>interessados,</a:t>
            </a:r>
            <a:r>
              <a:rPr lang="pt-BR" dirty="0">
                <a:latin typeface="Calibri" panose="020F0502020204030204" pitchFamily="34" charset="0"/>
                <a:cs typeface="Calibri" panose="020F0502020204030204" pitchFamily="34" charset="0"/>
              </a:rPr>
              <a:t> </a:t>
            </a:r>
            <a:r>
              <a:rPr lang="pt-BR" dirty="0" smtClean="0">
                <a:latin typeface="Calibri" panose="020F0502020204030204" pitchFamily="34" charset="0"/>
                <a:cs typeface="Calibri" panose="020F0502020204030204" pitchFamily="34" charset="0"/>
              </a:rPr>
              <a:t>o </a:t>
            </a:r>
            <a:r>
              <a:rPr lang="pt-BR" dirty="0">
                <a:latin typeface="Calibri" panose="020F0502020204030204" pitchFamily="34" charset="0"/>
                <a:cs typeface="Calibri" panose="020F0502020204030204" pitchFamily="34" charset="0"/>
              </a:rPr>
              <a:t>procedimento será </a:t>
            </a:r>
            <a:r>
              <a:rPr lang="pt-BR" dirty="0" smtClean="0">
                <a:latin typeface="Calibri" panose="020F0502020204030204" pitchFamily="34" charset="0"/>
                <a:cs typeface="Calibri" panose="020F0502020204030204" pitchFamily="34" charset="0"/>
              </a:rPr>
              <a:t>revogado.</a:t>
            </a:r>
            <a:endParaRPr lang="pt-BR"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TextShape 1"/>
          <p:cNvSpPr txBox="1"/>
          <p:nvPr/>
        </p:nvSpPr>
        <p:spPr>
          <a:xfrm>
            <a:off x="-36000" y="0"/>
            <a:ext cx="12191760" cy="1193040"/>
          </a:xfrm>
          <a:prstGeom prst="rect">
            <a:avLst/>
          </a:prstGeom>
          <a:solidFill>
            <a:srgbClr val="2178BE"/>
          </a:solidFill>
          <a:ln>
            <a:noFill/>
          </a:ln>
        </p:spPr>
        <p:txBody>
          <a:bodyPr anchor="ctr"/>
          <a:lstStyle/>
          <a:p>
            <a:pPr marL="342900" indent="-342900">
              <a:buFont typeface="Arial" panose="020B0604020202020204" pitchFamily="34" charset="0"/>
              <a:buChar char="•"/>
            </a:pPr>
            <a:r>
              <a:rPr lang="pt-BR" sz="2400" spc="-1" dirty="0">
                <a:solidFill>
                  <a:srgbClr val="000000"/>
                </a:solidFill>
                <a:uFill>
                  <a:solidFill>
                    <a:srgbClr val="FFFFFF"/>
                  </a:solidFill>
                </a:uFill>
              </a:rPr>
              <a:t>Noções Básicas de Licitações – Mário Flávio Rodrigues</a:t>
            </a:r>
            <a:endParaRPr lang="pt-BR" sz="2400" b="0" strike="noStrike" spc="-1" dirty="0">
              <a:solidFill>
                <a:srgbClr val="000000"/>
              </a:solidFill>
              <a:uFill>
                <a:solidFill>
                  <a:srgbClr val="FFFFFF"/>
                </a:solidFill>
              </a:uFill>
              <a:latin typeface="Calibri"/>
            </a:endParaRPr>
          </a:p>
        </p:txBody>
      </p:sp>
      <p:sp>
        <p:nvSpPr>
          <p:cNvPr id="206"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207" name="TextShape 3"/>
          <p:cNvSpPr txBox="1"/>
          <p:nvPr/>
        </p:nvSpPr>
        <p:spPr>
          <a:xfrm>
            <a:off x="432000" y="1332720"/>
            <a:ext cx="11155680" cy="4857840"/>
          </a:xfrm>
          <a:prstGeom prst="rect">
            <a:avLst/>
          </a:prstGeom>
          <a:noFill/>
          <a:ln>
            <a:noFill/>
          </a:ln>
        </p:spPr>
        <p:txBody>
          <a:bodyPr lIns="90000" tIns="45000" rIns="90000" bIns="45000"/>
          <a:lstStyle/>
          <a:p>
            <a:pPr algn="just">
              <a:buClr>
                <a:srgbClr val="000000"/>
              </a:buClr>
            </a:pPr>
            <a:r>
              <a:rPr lang="pt-BR" sz="2000" b="1"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TOMADA DE PREÇOS</a:t>
            </a:r>
          </a:p>
          <a:p>
            <a:pPr algn="just">
              <a:buClr>
                <a:srgbClr val="000000"/>
              </a:buClr>
            </a:pPr>
            <a:endParaRPr lang="pt-BR" sz="2000" dirty="0" smtClean="0">
              <a:latin typeface="Calibri" panose="020F0502020204030204" pitchFamily="34" charset="0"/>
              <a:cs typeface="Calibri" panose="020F0502020204030204" pitchFamily="34" charset="0"/>
            </a:endParaRPr>
          </a:p>
          <a:p>
            <a:pPr algn="just">
              <a:buClr>
                <a:srgbClr val="000000"/>
              </a:buClr>
            </a:pPr>
            <a:r>
              <a:rPr lang="pt-BR" sz="2000" dirty="0" smtClean="0">
                <a:latin typeface="Calibri" panose="020F0502020204030204" pitchFamily="34" charset="0"/>
                <a:cs typeface="Calibri" panose="020F0502020204030204" pitchFamily="34" charset="0"/>
              </a:rPr>
              <a:t>NÃO </a:t>
            </a:r>
            <a:r>
              <a:rPr lang="pt-BR" sz="2000" dirty="0">
                <a:latin typeface="Calibri" panose="020F0502020204030204" pitchFamily="34" charset="0"/>
                <a:cs typeface="Calibri" panose="020F0502020204030204" pitchFamily="34" charset="0"/>
              </a:rPr>
              <a:t>HÁ FASE DE HABILITAÇÃO, uma vez que os licitantes já estão previamente cadastrados</a:t>
            </a:r>
            <a:r>
              <a:rPr lang="pt-BR" sz="2000" dirty="0" smtClean="0">
                <a:latin typeface="Calibri" panose="020F0502020204030204" pitchFamily="34" charset="0"/>
                <a:cs typeface="Calibri" panose="020F0502020204030204" pitchFamily="34" charset="0"/>
              </a:rPr>
              <a:t>.</a:t>
            </a:r>
          </a:p>
          <a:p>
            <a:pPr algn="just">
              <a:buClr>
                <a:srgbClr val="000000"/>
              </a:buClr>
            </a:pPr>
            <a:endParaRPr lang="pt-BR" sz="20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buClr>
                <a:srgbClr val="000000"/>
              </a:buClr>
            </a:pPr>
            <a:r>
              <a:rPr lang="pt-BR" sz="2000" b="1" spc="-1" dirty="0" smtClean="0">
                <a:solidFill>
                  <a:srgbClr val="000000"/>
                </a:solidFill>
                <a:uFill>
                  <a:solidFill>
                    <a:srgbClr val="FFFFFF"/>
                  </a:solidFill>
                </a:uFill>
                <a:latin typeface="Calibri" panose="020F0502020204030204" pitchFamily="34" charset="0"/>
                <a:cs typeface="Calibri" panose="020F0502020204030204" pitchFamily="34" charset="0"/>
              </a:rPr>
              <a:t>CONVITE</a:t>
            </a:r>
          </a:p>
          <a:p>
            <a:pPr algn="just"/>
            <a:endParaRPr lang="pt-BR" sz="20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20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O </a:t>
            </a:r>
            <a:r>
              <a:rPr lang="pt-BR" sz="2000" dirty="0">
                <a:latin typeface="Calibri" panose="020F0502020204030204" pitchFamily="34" charset="0"/>
                <a:cs typeface="Calibri" panose="020F0502020204030204" pitchFamily="34" charset="0"/>
              </a:rPr>
              <a:t>instrumento convocatório é enviado aos convidados e, </a:t>
            </a:r>
            <a:r>
              <a:rPr lang="pt-BR" sz="2000" i="1" dirty="0">
                <a:latin typeface="Calibri" panose="020F0502020204030204" pitchFamily="34" charset="0"/>
                <a:cs typeface="Calibri" panose="020F0502020204030204" pitchFamily="34" charset="0"/>
              </a:rPr>
              <a:t>em </a:t>
            </a:r>
            <a:r>
              <a:rPr lang="pt-BR" sz="2000" dirty="0">
                <a:latin typeface="Calibri" panose="020F0502020204030204" pitchFamily="34" charset="0"/>
                <a:cs typeface="Calibri" panose="020F0502020204030204" pitchFamily="34" charset="0"/>
              </a:rPr>
              <a:t>seguida, afixado no </a:t>
            </a:r>
            <a:r>
              <a:rPr lang="pt-BR" sz="2000" dirty="0" smtClean="0">
                <a:latin typeface="Calibri" panose="020F0502020204030204" pitchFamily="34" charset="0"/>
                <a:cs typeface="Calibri" panose="020F0502020204030204" pitchFamily="34" charset="0"/>
              </a:rPr>
              <a:t>átrio </a:t>
            </a:r>
            <a:r>
              <a:rPr lang="pt-BR" sz="2000" dirty="0">
                <a:latin typeface="Calibri" panose="020F0502020204030204" pitchFamily="34" charset="0"/>
                <a:cs typeface="Calibri" panose="020F0502020204030204" pitchFamily="34" charset="0"/>
              </a:rPr>
              <a:t>da </a:t>
            </a:r>
            <a:r>
              <a:rPr lang="pt-BR" sz="2000" dirty="0" smtClean="0">
                <a:latin typeface="Calibri" panose="020F0502020204030204" pitchFamily="34" charset="0"/>
                <a:cs typeface="Calibri" panose="020F0502020204030204" pitchFamily="34" charset="0"/>
              </a:rPr>
              <a:t>repartição, em </a:t>
            </a:r>
            <a:r>
              <a:rPr lang="pt-BR" sz="2000" dirty="0">
                <a:latin typeface="Calibri" panose="020F0502020204030204" pitchFamily="34" charset="0"/>
                <a:cs typeface="Calibri" panose="020F0502020204030204" pitchFamily="34" charset="0"/>
              </a:rPr>
              <a:t>local </a:t>
            </a:r>
            <a:r>
              <a:rPr lang="pt-BR" sz="2000" dirty="0" smtClean="0">
                <a:latin typeface="Calibri" panose="020F0502020204030204" pitchFamily="34" charset="0"/>
                <a:cs typeface="Calibri" panose="020F0502020204030204" pitchFamily="34" charset="0"/>
              </a:rPr>
              <a:t>visível </a:t>
            </a:r>
            <a:r>
              <a:rPr lang="pt-BR" sz="2000" dirty="0">
                <a:latin typeface="Calibri" panose="020F0502020204030204" pitchFamily="34" charset="0"/>
                <a:cs typeface="Calibri" panose="020F0502020204030204" pitchFamily="34" charset="0"/>
              </a:rPr>
              <a:t>ao público</a:t>
            </a:r>
            <a:r>
              <a:rPr lang="pt-BR" sz="2000" dirty="0" smtClean="0">
                <a:latin typeface="Calibri" panose="020F0502020204030204" pitchFamily="34" charset="0"/>
                <a:cs typeface="Calibri" panose="020F0502020204030204" pitchFamily="34" charset="0"/>
              </a:rPr>
              <a:t>.</a:t>
            </a:r>
          </a:p>
          <a:p>
            <a:pPr algn="just"/>
            <a:endParaRPr lang="pt-BR" sz="2000" dirty="0" smtClean="0">
              <a:latin typeface="Calibri" panose="020F0502020204030204" pitchFamily="34" charset="0"/>
              <a:cs typeface="Calibri" panose="020F0502020204030204" pitchFamily="34" charset="0"/>
            </a:endParaRPr>
          </a:p>
          <a:p>
            <a:pPr algn="just"/>
            <a:r>
              <a:rPr lang="pt-BR" sz="2000" dirty="0" smtClean="0">
                <a:latin typeface="Calibri" panose="020F0502020204030204" pitchFamily="34" charset="0"/>
                <a:cs typeface="Calibri" panose="020F0502020204030204" pitchFamily="34" charset="0"/>
              </a:rPr>
              <a:t>Não </a:t>
            </a:r>
            <a:r>
              <a:rPr lang="pt-BR" sz="2000" dirty="0">
                <a:latin typeface="Calibri" panose="020F0502020204030204" pitchFamily="34" charset="0"/>
                <a:cs typeface="Calibri" panose="020F0502020204030204" pitchFamily="34" charset="0"/>
              </a:rPr>
              <a:t>há fase de </a:t>
            </a:r>
            <a:r>
              <a:rPr lang="pt-BR" sz="2000" dirty="0" smtClean="0">
                <a:latin typeface="Calibri" panose="020F0502020204030204" pitchFamily="34" charset="0"/>
                <a:cs typeface="Calibri" panose="020F0502020204030204" pitchFamily="34" charset="0"/>
              </a:rPr>
              <a:t>habilitação, </a:t>
            </a:r>
            <a:r>
              <a:rPr lang="pt-BR" sz="2000" dirty="0">
                <a:latin typeface="Calibri" panose="020F0502020204030204" pitchFamily="34" charset="0"/>
                <a:cs typeface="Calibri" panose="020F0502020204030204" pitchFamily="34" charset="0"/>
              </a:rPr>
              <a:t>uma vez que os licitantes já </a:t>
            </a:r>
            <a:r>
              <a:rPr lang="pt-BR" sz="2000" dirty="0" smtClean="0">
                <a:latin typeface="Calibri" panose="020F0502020204030204" pitchFamily="34" charset="0"/>
                <a:cs typeface="Calibri" panose="020F0502020204030204" pitchFamily="34" charset="0"/>
              </a:rPr>
              <a:t>estão </a:t>
            </a:r>
            <a:r>
              <a:rPr lang="pt-BR" sz="2000" dirty="0">
                <a:latin typeface="Calibri" panose="020F0502020204030204" pitchFamily="34" charset="0"/>
                <a:cs typeface="Calibri" panose="020F0502020204030204" pitchFamily="34" charset="0"/>
              </a:rPr>
              <a:t>previamente cadastrados ou </a:t>
            </a:r>
            <a:r>
              <a:rPr lang="pt-BR" sz="2000" dirty="0" smtClean="0">
                <a:latin typeface="Calibri" panose="020F0502020204030204" pitchFamily="34" charset="0"/>
                <a:cs typeface="Calibri" panose="020F0502020204030204" pitchFamily="34" charset="0"/>
              </a:rPr>
              <a:t>foram convidados </a:t>
            </a:r>
            <a:r>
              <a:rPr lang="pt-BR" sz="2000" dirty="0">
                <a:latin typeface="Calibri" panose="020F0502020204030204" pitchFamily="34" charset="0"/>
                <a:cs typeface="Calibri" panose="020F0502020204030204" pitchFamily="34" charset="0"/>
              </a:rPr>
              <a:t>(devendo, nesse caso, se cadastrarem antes do </a:t>
            </a:r>
            <a:r>
              <a:rPr lang="pt-BR" sz="2000" dirty="0" smtClean="0">
                <a:latin typeface="Calibri" panose="020F0502020204030204" pitchFamily="34" charset="0"/>
                <a:cs typeface="Calibri" panose="020F0502020204030204" pitchFamily="34" charset="0"/>
              </a:rPr>
              <a:t>início </a:t>
            </a:r>
            <a:r>
              <a:rPr lang="pt-BR" sz="2000" dirty="0">
                <a:latin typeface="Calibri" panose="020F0502020204030204" pitchFamily="34" charset="0"/>
                <a:cs typeface="Calibri" panose="020F0502020204030204" pitchFamily="34" charset="0"/>
              </a:rPr>
              <a:t>do certame).</a:t>
            </a:r>
            <a:endParaRPr lang="pt-BR" sz="2000" dirty="0" smtClean="0">
              <a:latin typeface="Calibri" panose="020F0502020204030204" pitchFamily="34" charset="0"/>
              <a:cs typeface="Calibri" panose="020F0502020204030204" pitchFamily="34" charset="0"/>
            </a:endParaRPr>
          </a:p>
          <a:p>
            <a:pPr algn="just"/>
            <a:endParaRPr lang="pt-BR" sz="20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2000" b="1" spc="-1" dirty="0" smtClean="0">
                <a:solidFill>
                  <a:srgbClr val="000000"/>
                </a:solidFill>
                <a:uFill>
                  <a:solidFill>
                    <a:srgbClr val="FFFFFF"/>
                  </a:solidFill>
                </a:uFill>
                <a:latin typeface="Calibri" panose="020F0502020204030204" pitchFamily="34" charset="0"/>
                <a:cs typeface="Calibri" panose="020F0502020204030204" pitchFamily="34" charset="0"/>
              </a:rPr>
              <a:t>CONCURSO</a:t>
            </a:r>
          </a:p>
          <a:p>
            <a:pPr algn="just"/>
            <a:endParaRPr lang="pt-BR" sz="20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20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Procedimento previsto em regulamento específico, não previsto na Lei nº 8.666/93.</a:t>
            </a:r>
          </a:p>
          <a:p>
            <a:endParaRPr lang="pt-BR" sz="2000" spc="-1" dirty="0">
              <a:solidFill>
                <a:srgbClr val="000000"/>
              </a:solidFill>
              <a:uFill>
                <a:solidFill>
                  <a:srgbClr val="FFFFFF"/>
                </a:solidFill>
              </a:uFill>
              <a:latin typeface="Calibri" panose="020F0502020204030204" pitchFamily="34" charset="0"/>
              <a:cs typeface="Calibri" panose="020F0502020204030204" pitchFamily="34" charset="0"/>
            </a:endParaRPr>
          </a:p>
          <a:p>
            <a:endParaRPr lang="pt-BR" sz="2000" b="0" strike="noStrike" spc="-1" dirty="0">
              <a:solidFill>
                <a:srgbClr val="000000"/>
              </a:solidFill>
              <a:uFill>
                <a:solidFill>
                  <a:srgbClr val="FFFFFF"/>
                </a:solidFill>
              </a:uFill>
              <a:latin typeface="Arial"/>
            </a:endParaRPr>
          </a:p>
          <a:p>
            <a:endParaRPr lang="pt-BR" sz="20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TextShape 1"/>
          <p:cNvSpPr txBox="1"/>
          <p:nvPr/>
        </p:nvSpPr>
        <p:spPr>
          <a:xfrm>
            <a:off x="-36000" y="0"/>
            <a:ext cx="12191760" cy="1193040"/>
          </a:xfrm>
          <a:prstGeom prst="rect">
            <a:avLst/>
          </a:prstGeom>
          <a:solidFill>
            <a:srgbClr val="2178BE"/>
          </a:solidFill>
          <a:ln>
            <a:noFill/>
          </a:ln>
        </p:spPr>
        <p:txBody>
          <a:bodyPr anchor="ctr"/>
          <a:lstStyle/>
          <a:p>
            <a:pPr marL="342900" indent="-342900">
              <a:buFont typeface="Arial" panose="020B0604020202020204" pitchFamily="34" charset="0"/>
              <a:buChar char="•"/>
            </a:pPr>
            <a:r>
              <a:rPr lang="pt-BR" sz="2400" spc="-1" dirty="0">
                <a:solidFill>
                  <a:srgbClr val="000000"/>
                </a:solidFill>
                <a:uFill>
                  <a:solidFill>
                    <a:srgbClr val="FFFFFF"/>
                  </a:solidFill>
                </a:uFill>
              </a:rPr>
              <a:t>Noções Básicas de Licitações – Mário Flávio Rodrigues</a:t>
            </a:r>
            <a:endParaRPr lang="pt-BR" sz="2400" b="0" strike="noStrike" spc="-1" dirty="0">
              <a:solidFill>
                <a:srgbClr val="000000"/>
              </a:solidFill>
              <a:uFill>
                <a:solidFill>
                  <a:srgbClr val="FFFFFF"/>
                </a:solidFill>
              </a:uFill>
              <a:latin typeface="Calibri"/>
            </a:endParaRPr>
          </a:p>
        </p:txBody>
      </p:sp>
      <p:sp>
        <p:nvSpPr>
          <p:cNvPr id="209"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210" name="TextShape 3"/>
          <p:cNvSpPr txBox="1"/>
          <p:nvPr/>
        </p:nvSpPr>
        <p:spPr>
          <a:xfrm>
            <a:off x="432000" y="1332720"/>
            <a:ext cx="11155680" cy="4715280"/>
          </a:xfrm>
          <a:prstGeom prst="rect">
            <a:avLst/>
          </a:prstGeom>
          <a:noFill/>
          <a:ln>
            <a:noFill/>
          </a:ln>
        </p:spPr>
        <p:txBody>
          <a:bodyPr lIns="90000" tIns="45000" rIns="90000" bIns="45000"/>
          <a:lstStyle/>
          <a:p>
            <a:pPr algn="just"/>
            <a:r>
              <a:rPr lang="pt-BR" sz="2000" b="1"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LEILÃO</a:t>
            </a:r>
          </a:p>
          <a:p>
            <a:endParaRPr lang="pt-BR" sz="2000" dirty="0" smtClean="0">
              <a:latin typeface="Calibri" panose="020F0502020204030204" pitchFamily="34" charset="0"/>
              <a:cs typeface="Calibri" panose="020F0502020204030204" pitchFamily="34" charset="0"/>
            </a:endParaRPr>
          </a:p>
          <a:p>
            <a:pPr algn="just"/>
            <a:r>
              <a:rPr lang="pt-BR" sz="2000" dirty="0" smtClean="0">
                <a:latin typeface="Calibri" panose="020F0502020204030204" pitchFamily="34" charset="0"/>
                <a:cs typeface="Calibri" panose="020F0502020204030204" pitchFamily="34" charset="0"/>
              </a:rPr>
              <a:t>O </a:t>
            </a:r>
            <a:r>
              <a:rPr lang="pt-BR" sz="2000" dirty="0">
                <a:latin typeface="Calibri" panose="020F0502020204030204" pitchFamily="34" charset="0"/>
                <a:cs typeface="Calibri" panose="020F0502020204030204" pitchFamily="34" charset="0"/>
              </a:rPr>
              <a:t>procedimento de Leilão será realizado pelo leiloeiro.</a:t>
            </a:r>
          </a:p>
          <a:p>
            <a:pPr algn="just"/>
            <a:endParaRPr lang="pt-BR" sz="2000" dirty="0" smtClean="0">
              <a:latin typeface="Calibri" panose="020F0502020204030204" pitchFamily="34" charset="0"/>
              <a:cs typeface="Calibri" panose="020F0502020204030204" pitchFamily="34" charset="0"/>
            </a:endParaRPr>
          </a:p>
          <a:p>
            <a:pPr algn="just"/>
            <a:r>
              <a:rPr lang="pt-BR" sz="2000" dirty="0" smtClean="0">
                <a:latin typeface="Calibri" panose="020F0502020204030204" pitchFamily="34" charset="0"/>
                <a:cs typeface="Calibri" panose="020F0502020204030204" pitchFamily="34" charset="0"/>
              </a:rPr>
              <a:t>Sendo </a:t>
            </a:r>
            <a:r>
              <a:rPr lang="pt-BR" sz="2000" dirty="0">
                <a:latin typeface="Calibri" panose="020F0502020204030204" pitchFamily="34" charset="0"/>
                <a:cs typeface="Calibri" panose="020F0502020204030204" pitchFamily="34" charset="0"/>
              </a:rPr>
              <a:t>que as demais regras são definidas em legislação específica.</a:t>
            </a:r>
          </a:p>
          <a:p>
            <a:pPr algn="just"/>
            <a:endParaRPr lang="pt-BR" sz="2000" dirty="0" smtClean="0">
              <a:latin typeface="Calibri" panose="020F0502020204030204" pitchFamily="34" charset="0"/>
              <a:cs typeface="Calibri" panose="020F0502020204030204" pitchFamily="34" charset="0"/>
            </a:endParaRPr>
          </a:p>
          <a:p>
            <a:pPr algn="just"/>
            <a:r>
              <a:rPr lang="pt-BR" sz="2000" dirty="0" smtClean="0">
                <a:latin typeface="Calibri" panose="020F0502020204030204" pitchFamily="34" charset="0"/>
                <a:cs typeface="Calibri" panose="020F0502020204030204" pitchFamily="34" charset="0"/>
              </a:rPr>
              <a:t>Na </a:t>
            </a:r>
            <a:r>
              <a:rPr lang="pt-BR" sz="2000" dirty="0">
                <a:latin typeface="Calibri" panose="020F0502020204030204" pitchFamily="34" charset="0"/>
                <a:cs typeface="Calibri" panose="020F0502020204030204" pitchFamily="34" charset="0"/>
              </a:rPr>
              <a:t>fase externa primeiro </a:t>
            </a:r>
            <a:r>
              <a:rPr lang="pt-BR" sz="2000" dirty="0" smtClean="0">
                <a:latin typeface="Calibri" panose="020F0502020204030204" pitchFamily="34" charset="0"/>
                <a:cs typeface="Calibri" panose="020F0502020204030204" pitchFamily="34" charset="0"/>
              </a:rPr>
              <a:t>classifica </a:t>
            </a:r>
            <a:r>
              <a:rPr lang="pt-BR" sz="2000" dirty="0">
                <a:latin typeface="Calibri" panose="020F0502020204030204" pitchFamily="34" charset="0"/>
                <a:cs typeface="Calibri" panose="020F0502020204030204" pitchFamily="34" charset="0"/>
              </a:rPr>
              <a:t>para depois habilitar. Além de adjudicar e só depois </a:t>
            </a:r>
            <a:r>
              <a:rPr lang="pt-BR" sz="2000" dirty="0" smtClean="0">
                <a:latin typeface="Calibri" panose="020F0502020204030204" pitchFamily="34" charset="0"/>
                <a:cs typeface="Calibri" panose="020F0502020204030204" pitchFamily="34" charset="0"/>
              </a:rPr>
              <a:t>homologar (Lei </a:t>
            </a:r>
            <a:r>
              <a:rPr lang="pt-BR" sz="2000" dirty="0">
                <a:latin typeface="Calibri" panose="020F0502020204030204" pitchFamily="34" charset="0"/>
                <a:cs typeface="Calibri" panose="020F0502020204030204" pitchFamily="34" charset="0"/>
              </a:rPr>
              <a:t>n. 10.520/02)</a:t>
            </a:r>
          </a:p>
          <a:p>
            <a:pPr algn="just"/>
            <a:endParaRPr lang="pt-BR" sz="2000" dirty="0" smtClean="0">
              <a:latin typeface="Calibri" panose="020F0502020204030204" pitchFamily="34" charset="0"/>
              <a:cs typeface="Calibri" panose="020F0502020204030204" pitchFamily="34" charset="0"/>
            </a:endParaRPr>
          </a:p>
          <a:p>
            <a:pPr algn="just"/>
            <a:r>
              <a:rPr lang="pt-BR" sz="2000" dirty="0" smtClean="0">
                <a:latin typeface="Calibri" panose="020F0502020204030204" pitchFamily="34" charset="0"/>
                <a:cs typeface="Calibri" panose="020F0502020204030204" pitchFamily="34" charset="0"/>
              </a:rPr>
              <a:t>Na </a:t>
            </a:r>
            <a:r>
              <a:rPr lang="pt-BR" sz="2000" dirty="0">
                <a:latin typeface="Calibri" panose="020F0502020204030204" pitchFamily="34" charset="0"/>
                <a:cs typeface="Calibri" panose="020F0502020204030204" pitchFamily="34" charset="0"/>
              </a:rPr>
              <a:t>classificação as propostas escritas serão apresentadas </a:t>
            </a:r>
            <a:r>
              <a:rPr lang="pt-BR" sz="2000" i="1" dirty="0">
                <a:latin typeface="Calibri" panose="020F0502020204030204" pitchFamily="34" charset="0"/>
                <a:cs typeface="Calibri" panose="020F0502020204030204" pitchFamily="34" charset="0"/>
              </a:rPr>
              <a:t>e </a:t>
            </a:r>
            <a:r>
              <a:rPr lang="pt-BR" sz="2000" dirty="0">
                <a:latin typeface="Calibri" panose="020F0502020204030204" pitchFamily="34" charset="0"/>
                <a:cs typeface="Calibri" panose="020F0502020204030204" pitchFamily="34" charset="0"/>
              </a:rPr>
              <a:t>são selecionadas as melhores </a:t>
            </a:r>
            <a:r>
              <a:rPr lang="pt-BR" sz="2000" dirty="0" smtClean="0">
                <a:latin typeface="Calibri" panose="020F0502020204030204" pitchFamily="34" charset="0"/>
                <a:cs typeface="Calibri" panose="020F0502020204030204" pitchFamily="34" charset="0"/>
              </a:rPr>
              <a:t>propostas para </a:t>
            </a:r>
            <a:r>
              <a:rPr lang="pt-BR" sz="2000" dirty="0">
                <a:latin typeface="Calibri" panose="020F0502020204030204" pitchFamily="34" charset="0"/>
                <a:cs typeface="Calibri" panose="020F0502020204030204" pitchFamily="34" charset="0"/>
              </a:rPr>
              <a:t>que a disputa se dê em sessão pública. Com efeito, a disputa se dará por meio </a:t>
            </a:r>
            <a:r>
              <a:rPr lang="pt-BR" sz="2000" dirty="0" smtClean="0">
                <a:latin typeface="Calibri" panose="020F0502020204030204" pitchFamily="34" charset="0"/>
                <a:cs typeface="Calibri" panose="020F0502020204030204" pitchFamily="34" charset="0"/>
              </a:rPr>
              <a:t>da apresentação</a:t>
            </a:r>
            <a:r>
              <a:rPr lang="pt-BR" sz="2000" dirty="0">
                <a:latin typeface="Calibri" panose="020F0502020204030204" pitchFamily="34" charset="0"/>
                <a:cs typeface="Calibri" panose="020F0502020204030204" pitchFamily="34" charset="0"/>
              </a:rPr>
              <a:t>, pelos licitantes selecionados, de lances verbais.</a:t>
            </a:r>
            <a:endParaRPr lang="pt-BR" sz="20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TextShape 1"/>
          <p:cNvSpPr txBox="1"/>
          <p:nvPr/>
        </p:nvSpPr>
        <p:spPr>
          <a:xfrm>
            <a:off x="-36000" y="0"/>
            <a:ext cx="12191760" cy="1193040"/>
          </a:xfrm>
          <a:prstGeom prst="rect">
            <a:avLst/>
          </a:prstGeom>
          <a:solidFill>
            <a:srgbClr val="2178BE"/>
          </a:solidFill>
          <a:ln>
            <a:noFill/>
          </a:ln>
        </p:spPr>
        <p:txBody>
          <a:bodyPr anchor="ctr"/>
          <a:lstStyle/>
          <a:p>
            <a:pPr marL="342900" indent="-342900">
              <a:buFont typeface="Arial" panose="020B0604020202020204" pitchFamily="34" charset="0"/>
              <a:buChar char="•"/>
            </a:pPr>
            <a:r>
              <a:rPr lang="pt-BR" sz="2400" spc="-1" dirty="0">
                <a:solidFill>
                  <a:srgbClr val="000000"/>
                </a:solidFill>
                <a:uFill>
                  <a:solidFill>
                    <a:srgbClr val="FFFFFF"/>
                  </a:solidFill>
                </a:uFill>
              </a:rPr>
              <a:t>Noções Básicas de Licitações – Mário Flávio Rodrigues</a:t>
            </a:r>
            <a:endParaRPr lang="pt-BR" sz="2400" b="0" strike="noStrike" spc="-1" dirty="0">
              <a:solidFill>
                <a:srgbClr val="000000"/>
              </a:solidFill>
              <a:uFill>
                <a:solidFill>
                  <a:srgbClr val="FFFFFF"/>
                </a:solidFill>
              </a:uFill>
              <a:latin typeface="Calibri"/>
            </a:endParaRPr>
          </a:p>
        </p:txBody>
      </p:sp>
      <p:sp>
        <p:nvSpPr>
          <p:cNvPr id="212"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213" name="TextShape 3"/>
          <p:cNvSpPr txBox="1"/>
          <p:nvPr/>
        </p:nvSpPr>
        <p:spPr>
          <a:xfrm>
            <a:off x="432000" y="1332720"/>
            <a:ext cx="11155680" cy="4976600"/>
          </a:xfrm>
          <a:prstGeom prst="rect">
            <a:avLst/>
          </a:prstGeom>
          <a:noFill/>
          <a:ln>
            <a:noFill/>
          </a:ln>
        </p:spPr>
        <p:txBody>
          <a:bodyPr lIns="90000" tIns="45000" rIns="90000" bIns="45000"/>
          <a:lstStyle/>
          <a:p>
            <a:pPr algn="just"/>
            <a:r>
              <a:rPr lang="pt-BR" sz="2000" b="1"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PREGÃO</a:t>
            </a:r>
          </a:p>
          <a:p>
            <a:endParaRPr lang="pt-BR" sz="2000" dirty="0" smtClean="0">
              <a:latin typeface="Calibri" panose="020F0502020204030204" pitchFamily="34" charset="0"/>
              <a:cs typeface="Calibri" panose="020F0502020204030204" pitchFamily="34" charset="0"/>
            </a:endParaRPr>
          </a:p>
          <a:p>
            <a:r>
              <a:rPr lang="pt-BR" sz="2000" dirty="0" smtClean="0">
                <a:latin typeface="Calibri" panose="020F0502020204030204" pitchFamily="34" charset="0"/>
                <a:cs typeface="Calibri" panose="020F0502020204030204" pitchFamily="34" charset="0"/>
              </a:rPr>
              <a:t>Na </a:t>
            </a:r>
            <a:r>
              <a:rPr lang="pt-BR" sz="2000" dirty="0">
                <a:latin typeface="Calibri" panose="020F0502020204030204" pitchFamily="34" charset="0"/>
                <a:cs typeface="Calibri" panose="020F0502020204030204" pitchFamily="34" charset="0"/>
              </a:rPr>
              <a:t>classificação as propostas escritas serão apresentadas </a:t>
            </a:r>
            <a:r>
              <a:rPr lang="pt-BR" sz="2000" i="1" dirty="0">
                <a:latin typeface="Calibri" panose="020F0502020204030204" pitchFamily="34" charset="0"/>
                <a:cs typeface="Calibri" panose="020F0502020204030204" pitchFamily="34" charset="0"/>
              </a:rPr>
              <a:t>e </a:t>
            </a:r>
            <a:r>
              <a:rPr lang="pt-BR" sz="2000" dirty="0">
                <a:latin typeface="Calibri" panose="020F0502020204030204" pitchFamily="34" charset="0"/>
                <a:cs typeface="Calibri" panose="020F0502020204030204" pitchFamily="34" charset="0"/>
              </a:rPr>
              <a:t>são selecionadas as melhores </a:t>
            </a:r>
            <a:r>
              <a:rPr lang="pt-BR" sz="2000" dirty="0" smtClean="0">
                <a:latin typeface="Calibri" panose="020F0502020204030204" pitchFamily="34" charset="0"/>
                <a:cs typeface="Calibri" panose="020F0502020204030204" pitchFamily="34" charset="0"/>
              </a:rPr>
              <a:t>propostas para </a:t>
            </a:r>
            <a:r>
              <a:rPr lang="pt-BR" sz="2000" dirty="0">
                <a:latin typeface="Calibri" panose="020F0502020204030204" pitchFamily="34" charset="0"/>
                <a:cs typeface="Calibri" panose="020F0502020204030204" pitchFamily="34" charset="0"/>
              </a:rPr>
              <a:t>que a disputa se dê em sessão pública. Com efeito, a disputa se dará por meio </a:t>
            </a:r>
            <a:r>
              <a:rPr lang="pt-BR" sz="2000" dirty="0" smtClean="0">
                <a:latin typeface="Calibri" panose="020F0502020204030204" pitchFamily="34" charset="0"/>
                <a:cs typeface="Calibri" panose="020F0502020204030204" pitchFamily="34" charset="0"/>
              </a:rPr>
              <a:t>da apresentação</a:t>
            </a:r>
            <a:r>
              <a:rPr lang="pt-BR" sz="2000" dirty="0">
                <a:latin typeface="Calibri" panose="020F0502020204030204" pitchFamily="34" charset="0"/>
                <a:cs typeface="Calibri" panose="020F0502020204030204" pitchFamily="34" charset="0"/>
              </a:rPr>
              <a:t>, pelos licitantes selecionados, de lances verbais.</a:t>
            </a:r>
          </a:p>
          <a:p>
            <a:r>
              <a:rPr lang="pt-BR" sz="2000" dirty="0">
                <a:latin typeface="Calibri" panose="020F0502020204030204" pitchFamily="34" charset="0"/>
                <a:cs typeface="Calibri" panose="020F0502020204030204" pitchFamily="34" charset="0"/>
              </a:rPr>
              <a:t>Passam para a fase de lances verbais o licitante que apresentou a melhor proposta (menor </a:t>
            </a:r>
            <a:r>
              <a:rPr lang="pt-BR" sz="2000" dirty="0" smtClean="0">
                <a:latin typeface="Calibri" panose="020F0502020204030204" pitchFamily="34" charset="0"/>
                <a:cs typeface="Calibri" panose="020F0502020204030204" pitchFamily="34" charset="0"/>
              </a:rPr>
              <a:t>preço) e </a:t>
            </a:r>
            <a:r>
              <a:rPr lang="pt-BR" sz="2000" dirty="0">
                <a:latin typeface="Calibri" panose="020F0502020204030204" pitchFamily="34" charset="0"/>
                <a:cs typeface="Calibri" panose="020F0502020204030204" pitchFamily="34" charset="0"/>
              </a:rPr>
              <a:t>todas as outras propostas que não ultrapassarem 10% do valor da primeira. </a:t>
            </a:r>
            <a:r>
              <a:rPr lang="pt-BR" sz="2000" dirty="0" smtClean="0">
                <a:latin typeface="Calibri" panose="020F0502020204030204" pitchFamily="34" charset="0"/>
                <a:cs typeface="Calibri" panose="020F0502020204030204" pitchFamily="34" charset="0"/>
              </a:rPr>
              <a:t>Independentemente disso</a:t>
            </a:r>
            <a:r>
              <a:rPr lang="pt-BR" sz="2000" dirty="0">
                <a:latin typeface="Calibri" panose="020F0502020204030204" pitchFamily="34" charset="0"/>
                <a:cs typeface="Calibri" panose="020F0502020204030204" pitchFamily="34" charset="0"/>
              </a:rPr>
              <a:t>, </a:t>
            </a:r>
            <a:r>
              <a:rPr lang="pt-BR" sz="2000" i="1" dirty="0" smtClean="0">
                <a:latin typeface="Calibri" panose="020F0502020204030204" pitchFamily="34" charset="0"/>
                <a:cs typeface="Calibri" panose="020F0502020204030204" pitchFamily="34" charset="0"/>
              </a:rPr>
              <a:t>deve </a:t>
            </a:r>
            <a:r>
              <a:rPr lang="pt-BR" sz="2000" dirty="0" smtClean="0">
                <a:latin typeface="Calibri" panose="020F0502020204030204" pitchFamily="34" charset="0"/>
                <a:cs typeface="Calibri" panose="020F0502020204030204" pitchFamily="34" charset="0"/>
              </a:rPr>
              <a:t>passar </a:t>
            </a:r>
            <a:r>
              <a:rPr lang="pt-BR" sz="2000" dirty="0">
                <a:latin typeface="Calibri" panose="020F0502020204030204" pitchFamily="34" charset="0"/>
                <a:cs typeface="Calibri" panose="020F0502020204030204" pitchFamily="34" charset="0"/>
              </a:rPr>
              <a:t>para os lances verbais a melhor proposta mais 2 (duas), para completar </a:t>
            </a:r>
            <a:r>
              <a:rPr lang="pt-BR" sz="2000" dirty="0" smtClean="0">
                <a:latin typeface="Calibri" panose="020F0502020204030204" pitchFamily="34" charset="0"/>
                <a:cs typeface="Calibri" panose="020F0502020204030204" pitchFamily="34" charset="0"/>
              </a:rPr>
              <a:t>o mínimo </a:t>
            </a:r>
            <a:r>
              <a:rPr lang="pt-BR" sz="2000" dirty="0">
                <a:latin typeface="Calibri" panose="020F0502020204030204" pitchFamily="34" charset="0"/>
                <a:cs typeface="Calibri" panose="020F0502020204030204" pitchFamily="34" charset="0"/>
              </a:rPr>
              <a:t>de 3 (três) </a:t>
            </a:r>
            <a:r>
              <a:rPr lang="pt-BR" sz="2000" dirty="0" smtClean="0">
                <a:latin typeface="Calibri" panose="020F0502020204030204" pitchFamily="34" charset="0"/>
                <a:cs typeface="Calibri" panose="020F0502020204030204" pitchFamily="34" charset="0"/>
              </a:rPr>
              <a:t>licitantes.</a:t>
            </a:r>
            <a:endParaRPr lang="pt-BR" sz="2000" dirty="0">
              <a:latin typeface="Calibri" panose="020F0502020204030204" pitchFamily="34" charset="0"/>
              <a:cs typeface="Calibri" panose="020F0502020204030204" pitchFamily="34" charset="0"/>
            </a:endParaRPr>
          </a:p>
          <a:p>
            <a:r>
              <a:rPr lang="pt-BR" sz="2000" dirty="0" smtClean="0">
                <a:latin typeface="Calibri" panose="020F0502020204030204" pitchFamily="34" charset="0"/>
                <a:cs typeface="Calibri" panose="020F0502020204030204" pitchFamily="34" charset="0"/>
              </a:rPr>
              <a:t>Se </a:t>
            </a:r>
            <a:r>
              <a:rPr lang="pt-BR" sz="2000" dirty="0">
                <a:latin typeface="Calibri" panose="020F0502020204030204" pitchFamily="34" charset="0"/>
                <a:cs typeface="Calibri" panose="020F0502020204030204" pitchFamily="34" charset="0"/>
              </a:rPr>
              <a:t>o particular vencedor da licitação, convocado dentro do prazo de validade da sua </a:t>
            </a:r>
            <a:r>
              <a:rPr lang="pt-BR" sz="2000" dirty="0" smtClean="0">
                <a:latin typeface="Calibri" panose="020F0502020204030204" pitchFamily="34" charset="0"/>
                <a:cs typeface="Calibri" panose="020F0502020204030204" pitchFamily="34" charset="0"/>
              </a:rPr>
              <a:t>proposta, não </a:t>
            </a:r>
            <a:r>
              <a:rPr lang="pt-BR" sz="2000" dirty="0">
                <a:latin typeface="Calibri" panose="020F0502020204030204" pitchFamily="34" charset="0"/>
                <a:cs typeface="Calibri" panose="020F0502020204030204" pitchFamily="34" charset="0"/>
              </a:rPr>
              <a:t>celebrar o contrato, deixar de entregar ou apresentar documentação falsa exigida para </a:t>
            </a:r>
            <a:r>
              <a:rPr lang="pt-BR" sz="2000" dirty="0" smtClean="0">
                <a:latin typeface="Calibri" panose="020F0502020204030204" pitchFamily="34" charset="0"/>
                <a:cs typeface="Calibri" panose="020F0502020204030204" pitchFamily="34" charset="0"/>
              </a:rPr>
              <a:t>o certame</a:t>
            </a:r>
            <a:r>
              <a:rPr lang="pt-BR" sz="2000" dirty="0">
                <a:latin typeface="Calibri" panose="020F0502020204030204" pitchFamily="34" charset="0"/>
                <a:cs typeface="Calibri" panose="020F0502020204030204" pitchFamily="34" charset="0"/>
              </a:rPr>
              <a:t>, ensejar o retardamento da execução de seu objeto, não mantiver a proposta, falhar</a:t>
            </a:r>
          </a:p>
          <a:p>
            <a:r>
              <a:rPr lang="pt-BR" sz="2000" dirty="0">
                <a:latin typeface="Calibri" panose="020F0502020204030204" pitchFamily="34" charset="0"/>
                <a:cs typeface="Calibri" panose="020F0502020204030204" pitchFamily="34" charset="0"/>
              </a:rPr>
              <a:t>ou fraudar na execução do contrato, comportar-se de modo inidôneo ou cometer fraude fiscal,</a:t>
            </a:r>
          </a:p>
          <a:p>
            <a:r>
              <a:rPr lang="pt-BR" sz="2000" dirty="0">
                <a:latin typeface="Calibri" panose="020F0502020204030204" pitchFamily="34" charset="0"/>
                <a:cs typeface="Calibri" panose="020F0502020204030204" pitchFamily="34" charset="0"/>
              </a:rPr>
              <a:t>ficará </a:t>
            </a:r>
            <a:r>
              <a:rPr lang="pt-BR" sz="2000" dirty="0" smtClean="0">
                <a:latin typeface="Calibri" panose="020F0502020204030204" pitchFamily="34" charset="0"/>
                <a:cs typeface="Calibri" panose="020F0502020204030204" pitchFamily="34" charset="0"/>
              </a:rPr>
              <a:t>impedido </a:t>
            </a:r>
            <a:r>
              <a:rPr lang="pt-BR" sz="2000" dirty="0">
                <a:latin typeface="Calibri" panose="020F0502020204030204" pitchFamily="34" charset="0"/>
                <a:cs typeface="Calibri" panose="020F0502020204030204" pitchFamily="34" charset="0"/>
              </a:rPr>
              <a:t>de licitar </a:t>
            </a:r>
            <a:r>
              <a:rPr lang="pt-BR" sz="2000" i="1" dirty="0">
                <a:latin typeface="Calibri" panose="020F0502020204030204" pitchFamily="34" charset="0"/>
                <a:cs typeface="Calibri" panose="020F0502020204030204" pitchFamily="34" charset="0"/>
              </a:rPr>
              <a:t>e </a:t>
            </a:r>
            <a:r>
              <a:rPr lang="pt-BR" sz="2000" dirty="0">
                <a:latin typeface="Calibri" panose="020F0502020204030204" pitchFamily="34" charset="0"/>
                <a:cs typeface="Calibri" panose="020F0502020204030204" pitchFamily="34" charset="0"/>
              </a:rPr>
              <a:t>contratar com a União, Estados, Distrito Federal ou Munícipios e,</a:t>
            </a:r>
          </a:p>
          <a:p>
            <a:r>
              <a:rPr lang="pt-BR" sz="2000" dirty="0">
                <a:latin typeface="Calibri" panose="020F0502020204030204" pitchFamily="34" charset="0"/>
                <a:cs typeface="Calibri" panose="020F0502020204030204" pitchFamily="34" charset="0"/>
              </a:rPr>
              <a:t>será descredenciado no </a:t>
            </a:r>
            <a:r>
              <a:rPr lang="pt-BR" sz="2000" dirty="0" smtClean="0">
                <a:latin typeface="Calibri" panose="020F0502020204030204" pitchFamily="34" charset="0"/>
                <a:cs typeface="Calibri" panose="020F0502020204030204" pitchFamily="34" charset="0"/>
              </a:rPr>
              <a:t>SICREF, </a:t>
            </a:r>
            <a:r>
              <a:rPr lang="pt-BR" sz="2000" dirty="0">
                <a:latin typeface="Calibri" panose="020F0502020204030204" pitchFamily="34" charset="0"/>
                <a:cs typeface="Calibri" panose="020F0502020204030204" pitchFamily="34" charset="0"/>
              </a:rPr>
              <a:t>ou nos sistemas de cadastramento </a:t>
            </a:r>
            <a:r>
              <a:rPr lang="pt-BR" sz="2000" i="1" dirty="0">
                <a:latin typeface="Calibri" panose="020F0502020204030204" pitchFamily="34" charset="0"/>
                <a:cs typeface="Calibri" panose="020F0502020204030204" pitchFamily="34" charset="0"/>
              </a:rPr>
              <a:t>de </a:t>
            </a:r>
            <a:r>
              <a:rPr lang="pt-BR" sz="2000" dirty="0">
                <a:latin typeface="Calibri" panose="020F0502020204030204" pitchFamily="34" charset="0"/>
                <a:cs typeface="Calibri" panose="020F0502020204030204" pitchFamily="34" charset="0"/>
              </a:rPr>
              <a:t>fornecedores, pelo prazo de até 5 (cinco) </a:t>
            </a:r>
            <a:r>
              <a:rPr lang="pt-BR" sz="2000" dirty="0" smtClean="0">
                <a:latin typeface="Calibri" panose="020F0502020204030204" pitchFamily="34" charset="0"/>
                <a:cs typeface="Calibri" panose="020F0502020204030204" pitchFamily="34" charset="0"/>
              </a:rPr>
              <a:t>anos, sem </a:t>
            </a:r>
            <a:r>
              <a:rPr lang="pt-BR" sz="2000" dirty="0">
                <a:latin typeface="Calibri" panose="020F0502020204030204" pitchFamily="34" charset="0"/>
                <a:cs typeface="Calibri" panose="020F0502020204030204" pitchFamily="34" charset="0"/>
              </a:rPr>
              <a:t>prejuízo das multas previstas em </a:t>
            </a:r>
            <a:r>
              <a:rPr lang="pt-BR" sz="2000" dirty="0" smtClean="0">
                <a:latin typeface="Calibri" panose="020F0502020204030204" pitchFamily="34" charset="0"/>
                <a:cs typeface="Calibri" panose="020F0502020204030204" pitchFamily="34" charset="0"/>
              </a:rPr>
              <a:t>edita e </a:t>
            </a:r>
            <a:r>
              <a:rPr lang="pt-BR" sz="2000" dirty="0">
                <a:latin typeface="Calibri" panose="020F0502020204030204" pitchFamily="34" charset="0"/>
                <a:cs typeface="Calibri" panose="020F0502020204030204" pitchFamily="34" charset="0"/>
              </a:rPr>
              <a:t>no contrato e das demais cominações legais.</a:t>
            </a:r>
            <a:endParaRPr lang="pt-BR" sz="20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TextShape 1"/>
          <p:cNvSpPr txBox="1"/>
          <p:nvPr/>
        </p:nvSpPr>
        <p:spPr>
          <a:xfrm>
            <a:off x="-36000" y="0"/>
            <a:ext cx="12191760" cy="1193040"/>
          </a:xfrm>
          <a:prstGeom prst="rect">
            <a:avLst/>
          </a:prstGeom>
          <a:solidFill>
            <a:srgbClr val="2178BE"/>
          </a:solidFill>
          <a:ln>
            <a:noFill/>
          </a:ln>
        </p:spPr>
        <p:txBody>
          <a:bodyPr anchor="ctr"/>
          <a:lstStyle/>
          <a:p>
            <a:pPr marL="342900" indent="-342900">
              <a:buFont typeface="Arial" panose="020B0604020202020204" pitchFamily="34" charset="0"/>
              <a:buChar char="•"/>
            </a:pPr>
            <a:r>
              <a:rPr lang="pt-BR" sz="2400" spc="-1" dirty="0">
                <a:solidFill>
                  <a:srgbClr val="000000"/>
                </a:solidFill>
                <a:uFill>
                  <a:solidFill>
                    <a:srgbClr val="FFFFFF"/>
                  </a:solidFill>
                </a:uFill>
              </a:rPr>
              <a:t>Noções Básicas de Licitações – Mário Flávio Rodrigues</a:t>
            </a:r>
            <a:endParaRPr lang="pt-BR" sz="2400" b="0" strike="noStrike" spc="-1" dirty="0">
              <a:solidFill>
                <a:srgbClr val="000000"/>
              </a:solidFill>
              <a:uFill>
                <a:solidFill>
                  <a:srgbClr val="FFFFFF"/>
                </a:solidFill>
              </a:uFill>
              <a:latin typeface="Calibri"/>
            </a:endParaRPr>
          </a:p>
        </p:txBody>
      </p:sp>
      <p:sp>
        <p:nvSpPr>
          <p:cNvPr id="215"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dirty="0">
                <a:solidFill>
                  <a:srgbClr val="000000"/>
                </a:solidFill>
                <a:uFill>
                  <a:solidFill>
                    <a:srgbClr val="FFFFFF"/>
                  </a:solidFill>
                </a:uFill>
                <a:latin typeface="Times New Roman"/>
              </a:rPr>
              <a:t>         </a:t>
            </a:r>
            <a:endParaRPr lang="pt-BR" sz="2000" b="0" strike="noStrike" spc="-1" dirty="0">
              <a:solidFill>
                <a:srgbClr val="000000"/>
              </a:solidFill>
              <a:uFill>
                <a:solidFill>
                  <a:srgbClr val="FFFFFF"/>
                </a:solidFill>
              </a:uFill>
              <a:latin typeface="Calibri"/>
            </a:endParaRPr>
          </a:p>
          <a:p>
            <a:pPr marL="450000" algn="just">
              <a:lnSpc>
                <a:spcPct val="90000"/>
              </a:lnSpc>
              <a:spcBef>
                <a:spcPts val="1001"/>
              </a:spcBef>
            </a:pPr>
            <a:r>
              <a:rPr lang="pt-BR" sz="2000" b="0" strike="noStrike" spc="-1" dirty="0">
                <a:solidFill>
                  <a:srgbClr val="000000"/>
                </a:solidFill>
                <a:uFill>
                  <a:solidFill>
                    <a:srgbClr val="FFFFFF"/>
                  </a:solidFill>
                </a:uFill>
                <a:latin typeface="Times New Roman"/>
              </a:rPr>
              <a:t>    </a:t>
            </a:r>
            <a:endParaRPr lang="pt-BR" sz="2000" b="0" strike="noStrike" spc="-1" dirty="0">
              <a:solidFill>
                <a:srgbClr val="000000"/>
              </a:solidFill>
              <a:uFill>
                <a:solidFill>
                  <a:srgbClr val="FFFFFF"/>
                </a:solidFill>
              </a:uFill>
              <a:latin typeface="Calibri"/>
            </a:endParaRPr>
          </a:p>
          <a:p>
            <a:pPr>
              <a:lnSpc>
                <a:spcPct val="90000"/>
              </a:lnSpc>
              <a:spcBef>
                <a:spcPts val="1001"/>
              </a:spcBef>
            </a:pPr>
            <a:endParaRPr lang="pt-BR" sz="2000" b="0" strike="noStrike" spc="-1" dirty="0">
              <a:solidFill>
                <a:srgbClr val="000000"/>
              </a:solidFill>
              <a:uFill>
                <a:solidFill>
                  <a:srgbClr val="FFFFFF"/>
                </a:solidFill>
              </a:uFill>
              <a:latin typeface="Calibri"/>
            </a:endParaRPr>
          </a:p>
          <a:p>
            <a:pPr>
              <a:lnSpc>
                <a:spcPct val="90000"/>
              </a:lnSpc>
              <a:spcBef>
                <a:spcPts val="1001"/>
              </a:spcBef>
            </a:pPr>
            <a:endParaRPr lang="pt-BR" sz="2000" b="0" strike="noStrike" spc="-1" dirty="0">
              <a:solidFill>
                <a:srgbClr val="000000"/>
              </a:solidFill>
              <a:uFill>
                <a:solidFill>
                  <a:srgbClr val="FFFFFF"/>
                </a:solidFill>
              </a:uFill>
              <a:latin typeface="Calibri"/>
            </a:endParaRPr>
          </a:p>
          <a:p>
            <a:pPr>
              <a:lnSpc>
                <a:spcPct val="90000"/>
              </a:lnSpc>
              <a:spcBef>
                <a:spcPts val="1001"/>
              </a:spcBef>
            </a:pPr>
            <a:endParaRPr lang="pt-BR" sz="2000" b="0" strike="noStrike" spc="-1" dirty="0">
              <a:solidFill>
                <a:srgbClr val="000000"/>
              </a:solidFill>
              <a:uFill>
                <a:solidFill>
                  <a:srgbClr val="FFFFFF"/>
                </a:solidFill>
              </a:uFill>
              <a:latin typeface="Calibri"/>
            </a:endParaRPr>
          </a:p>
        </p:txBody>
      </p:sp>
      <p:sp>
        <p:nvSpPr>
          <p:cNvPr id="216" name="TextShape 3"/>
          <p:cNvSpPr txBox="1"/>
          <p:nvPr/>
        </p:nvSpPr>
        <p:spPr>
          <a:xfrm>
            <a:off x="432000" y="1332720"/>
            <a:ext cx="11155680" cy="4715280"/>
          </a:xfrm>
          <a:prstGeom prst="rect">
            <a:avLst/>
          </a:prstGeom>
          <a:noFill/>
          <a:ln>
            <a:noFill/>
          </a:ln>
        </p:spPr>
        <p:txBody>
          <a:bodyPr lIns="90000" tIns="45000" rIns="90000" bIns="45000"/>
          <a:lstStyle/>
          <a:p>
            <a:pPr algn="just"/>
            <a:r>
              <a:rPr lang="pt-BR" b="1" spc="-1" dirty="0" smtClean="0">
                <a:solidFill>
                  <a:srgbClr val="000000"/>
                </a:solidFill>
                <a:uFill>
                  <a:solidFill>
                    <a:srgbClr val="FFFFFF"/>
                  </a:solidFill>
                </a:uFill>
                <a:latin typeface="Arial"/>
              </a:rPr>
              <a:t>PREGÃO ELETRÔNICO</a:t>
            </a:r>
          </a:p>
          <a:p>
            <a:endParaRPr lang="pt-BR" dirty="0" smtClean="0"/>
          </a:p>
          <a:p>
            <a:r>
              <a:rPr lang="pt-BR" dirty="0" smtClean="0"/>
              <a:t>No </a:t>
            </a:r>
            <a:r>
              <a:rPr lang="pt-BR" dirty="0"/>
              <a:t>âmbito federal, foi expedido o Decreto 5,450/2005, que regulamenta o pregão </a:t>
            </a:r>
            <a:r>
              <a:rPr lang="pt-BR" dirty="0" smtClean="0"/>
              <a:t>eletrônico realizado </a:t>
            </a:r>
            <a:r>
              <a:rPr lang="pt-BR" dirty="0"/>
              <a:t>pela União. O procedimento </a:t>
            </a:r>
            <a:r>
              <a:rPr lang="pt-BR" i="1" dirty="0"/>
              <a:t>é </a:t>
            </a:r>
            <a:r>
              <a:rPr lang="pt-BR" dirty="0"/>
              <a:t>o mesmo do pregão presencial, porque o decreto </a:t>
            </a:r>
            <a:r>
              <a:rPr lang="pt-BR" dirty="0" smtClean="0"/>
              <a:t>tão somente </a:t>
            </a:r>
            <a:r>
              <a:rPr lang="pt-BR" dirty="0"/>
              <a:t>regulamentará a lei, haja vista se tratar de regulamento executivo</a:t>
            </a:r>
            <a:r>
              <a:rPr lang="pt-BR" dirty="0" smtClean="0"/>
              <a:t>.</a:t>
            </a:r>
          </a:p>
          <a:p>
            <a:endParaRPr lang="pt-BR" spc="-1" dirty="0">
              <a:solidFill>
                <a:srgbClr val="000000"/>
              </a:solidFill>
              <a:uFill>
                <a:solidFill>
                  <a:srgbClr val="FFFFFF"/>
                </a:solidFill>
              </a:uFill>
              <a:latin typeface="Arial"/>
            </a:endParaRPr>
          </a:p>
          <a:p>
            <a:r>
              <a:rPr lang="pt-BR" sz="1800" b="0" strike="noStrike" spc="-1" dirty="0" smtClean="0">
                <a:solidFill>
                  <a:srgbClr val="000000"/>
                </a:solidFill>
                <a:uFill>
                  <a:solidFill>
                    <a:srgbClr val="FFFFFF"/>
                  </a:solidFill>
                </a:uFill>
                <a:latin typeface="Arial"/>
              </a:rPr>
              <a:t>Até 650.000,00 – </a:t>
            </a:r>
            <a:r>
              <a:rPr lang="pt-BR" dirty="0"/>
              <a:t>A publicação será realizada por meio de </a:t>
            </a:r>
            <a:r>
              <a:rPr lang="pt-BR" dirty="0" err="1"/>
              <a:t>Dlário</a:t>
            </a:r>
            <a:r>
              <a:rPr lang="pt-BR" dirty="0"/>
              <a:t> Oficial da União e por </a:t>
            </a:r>
            <a:r>
              <a:rPr lang="pt-BR" dirty="0" smtClean="0"/>
              <a:t>meio eletrônico</a:t>
            </a:r>
            <a:r>
              <a:rPr lang="pt-BR" dirty="0"/>
              <a:t>, na internet.</a:t>
            </a:r>
            <a:endParaRPr lang="pt-BR" sz="1800" b="0" strike="noStrike" spc="-1" dirty="0" smtClean="0">
              <a:solidFill>
                <a:srgbClr val="000000"/>
              </a:solidFill>
              <a:uFill>
                <a:solidFill>
                  <a:srgbClr val="FFFFFF"/>
                </a:solidFill>
              </a:uFill>
              <a:latin typeface="Arial"/>
            </a:endParaRPr>
          </a:p>
          <a:p>
            <a:endParaRPr lang="pt-BR" spc="-1" dirty="0" smtClean="0">
              <a:solidFill>
                <a:srgbClr val="000000"/>
              </a:solidFill>
              <a:uFill>
                <a:solidFill>
                  <a:srgbClr val="FFFFFF"/>
                </a:solidFill>
              </a:uFill>
              <a:latin typeface="Arial"/>
            </a:endParaRPr>
          </a:p>
          <a:p>
            <a:r>
              <a:rPr lang="pt-BR" spc="-1" dirty="0" smtClean="0">
                <a:solidFill>
                  <a:srgbClr val="000000"/>
                </a:solidFill>
                <a:uFill>
                  <a:solidFill>
                    <a:srgbClr val="FFFFFF"/>
                  </a:solidFill>
                </a:uFill>
                <a:latin typeface="Arial"/>
              </a:rPr>
              <a:t>Acima de 650.000,00 até 1.300.000,00 – </a:t>
            </a:r>
            <a:r>
              <a:rPr lang="pt-BR" dirty="0"/>
              <a:t>Além do </a:t>
            </a:r>
            <a:r>
              <a:rPr lang="pt-BR" dirty="0" err="1"/>
              <a:t>descríto</a:t>
            </a:r>
            <a:r>
              <a:rPr lang="pt-BR" dirty="0"/>
              <a:t> acima, </a:t>
            </a:r>
            <a:r>
              <a:rPr lang="pt-BR" i="1" dirty="0"/>
              <a:t>deve </a:t>
            </a:r>
            <a:r>
              <a:rPr lang="pt-BR" dirty="0"/>
              <a:t>publicar o edital em jornal de grande </a:t>
            </a:r>
            <a:r>
              <a:rPr lang="pt-BR" dirty="0" smtClean="0"/>
              <a:t>circulação local</a:t>
            </a:r>
            <a:r>
              <a:rPr lang="pt-BR" dirty="0"/>
              <a:t>.</a:t>
            </a:r>
            <a:endParaRPr lang="pt-BR" spc="-1" dirty="0" smtClean="0">
              <a:solidFill>
                <a:srgbClr val="000000"/>
              </a:solidFill>
              <a:uFill>
                <a:solidFill>
                  <a:srgbClr val="FFFFFF"/>
                </a:solidFill>
              </a:uFill>
              <a:latin typeface="Arial"/>
            </a:endParaRPr>
          </a:p>
          <a:p>
            <a:endParaRPr lang="pt-BR" sz="1800" b="0" strike="noStrike" spc="-1" dirty="0" smtClean="0">
              <a:solidFill>
                <a:srgbClr val="000000"/>
              </a:solidFill>
              <a:uFill>
                <a:solidFill>
                  <a:srgbClr val="FFFFFF"/>
                </a:solidFill>
              </a:uFill>
              <a:latin typeface="Arial"/>
            </a:endParaRPr>
          </a:p>
          <a:p>
            <a:r>
              <a:rPr lang="pt-BR" sz="1800" b="0" strike="noStrike" spc="-1" dirty="0" smtClean="0">
                <a:solidFill>
                  <a:srgbClr val="000000"/>
                </a:solidFill>
                <a:uFill>
                  <a:solidFill>
                    <a:srgbClr val="FFFFFF"/>
                  </a:solidFill>
                </a:uFill>
                <a:latin typeface="Arial"/>
              </a:rPr>
              <a:t>Superior a 1.300.000,00 - </a:t>
            </a:r>
            <a:r>
              <a:rPr lang="pt-BR" dirty="0"/>
              <a:t>A publicação ocorrerá em Diário Oficial da União, por meio eletrônico, </a:t>
            </a:r>
            <a:r>
              <a:rPr lang="pt-BR" dirty="0" smtClean="0"/>
              <a:t>na internet</a:t>
            </a:r>
            <a:r>
              <a:rPr lang="pt-BR" dirty="0"/>
              <a:t>, e mediante publicação em jornal de grande circulação </a:t>
            </a:r>
            <a:r>
              <a:rPr lang="pt-BR" dirty="0" smtClean="0"/>
              <a:t>regional ou </a:t>
            </a:r>
            <a:r>
              <a:rPr lang="pt-BR" dirty="0"/>
              <a:t>nacional.</a:t>
            </a:r>
            <a:endParaRPr lang="pt-BR"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TextShape 1"/>
          <p:cNvSpPr txBox="1"/>
          <p:nvPr/>
        </p:nvSpPr>
        <p:spPr>
          <a:xfrm>
            <a:off x="-36000" y="0"/>
            <a:ext cx="12191760" cy="1193040"/>
          </a:xfrm>
          <a:prstGeom prst="rect">
            <a:avLst/>
          </a:prstGeom>
          <a:solidFill>
            <a:srgbClr val="2178BE"/>
          </a:solidFill>
          <a:ln>
            <a:noFill/>
          </a:ln>
        </p:spPr>
        <p:txBody>
          <a:bodyPr anchor="ctr"/>
          <a:lstStyle/>
          <a:p>
            <a:pPr marL="342900" indent="-342900">
              <a:buFont typeface="Arial" panose="020B0604020202020204" pitchFamily="34" charset="0"/>
              <a:buChar char="•"/>
            </a:pPr>
            <a:r>
              <a:rPr lang="pt-BR" sz="2400" spc="-1" dirty="0">
                <a:solidFill>
                  <a:srgbClr val="000000"/>
                </a:solidFill>
                <a:uFill>
                  <a:solidFill>
                    <a:srgbClr val="FFFFFF"/>
                  </a:solidFill>
                </a:uFill>
              </a:rPr>
              <a:t>Noções Básicas de Licitações – Mário Flávio Rodrigues</a:t>
            </a:r>
            <a:endParaRPr lang="pt-BR" sz="2400" spc="-1" dirty="0">
              <a:solidFill>
                <a:srgbClr val="000000"/>
              </a:solidFill>
              <a:uFill>
                <a:solidFill>
                  <a:srgbClr val="FFFFFF"/>
                </a:solidFill>
              </a:uFill>
              <a:latin typeface="Calibri"/>
            </a:endParaRPr>
          </a:p>
        </p:txBody>
      </p:sp>
      <p:sp>
        <p:nvSpPr>
          <p:cNvPr id="218"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219" name="TextShape 3"/>
          <p:cNvSpPr txBox="1"/>
          <p:nvPr/>
        </p:nvSpPr>
        <p:spPr>
          <a:xfrm>
            <a:off x="432000" y="1332720"/>
            <a:ext cx="11155680" cy="4715280"/>
          </a:xfrm>
          <a:prstGeom prst="rect">
            <a:avLst/>
          </a:prstGeom>
          <a:noFill/>
          <a:ln>
            <a:noFill/>
          </a:ln>
        </p:spPr>
        <p:txBody>
          <a:bodyPr lIns="90000" tIns="45000" rIns="90000" bIns="45000"/>
          <a:lstStyle/>
          <a:p>
            <a:r>
              <a:rPr lang="pt-BR" sz="2000" b="1"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INEXIGIBILIDADE</a:t>
            </a:r>
          </a:p>
          <a:p>
            <a:pPr algn="just"/>
            <a:r>
              <a:rPr lang="pt-BR" sz="2000" spc="-1" dirty="0" smtClean="0">
                <a:solidFill>
                  <a:srgbClr val="000000"/>
                </a:solidFill>
                <a:uFill>
                  <a:solidFill>
                    <a:srgbClr val="FFFFFF"/>
                  </a:solidFill>
                </a:uFill>
                <a:latin typeface="Calibri" panose="020F0502020204030204" pitchFamily="34" charset="0"/>
                <a:cs typeface="Calibri" panose="020F0502020204030204" pitchFamily="34" charset="0"/>
              </a:rPr>
              <a:t>Sempre que a competição for impossível a licitação é inexigível.</a:t>
            </a:r>
          </a:p>
          <a:p>
            <a:pPr algn="just"/>
            <a:endParaRPr lang="pt-BR" sz="2000"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2000" spc="-1" dirty="0" smtClean="0">
                <a:solidFill>
                  <a:srgbClr val="000000"/>
                </a:solidFill>
                <a:uFill>
                  <a:solidFill>
                    <a:srgbClr val="FFFFFF"/>
                  </a:solidFill>
                </a:uFill>
                <a:latin typeface="Calibri" panose="020F0502020204030204" pitchFamily="34" charset="0"/>
                <a:cs typeface="Calibri" panose="020F0502020204030204" pitchFamily="34" charset="0"/>
              </a:rPr>
              <a:t>As hipótese do art. 25 da Lei 8.666/93 não são taxativas, mas meramente exemplificativas. Mesmo que a circunstância não esteja expressamente prevista no texto legal, a licitação será inexigível quando for inviável a competição entre os interessados.</a:t>
            </a:r>
          </a:p>
          <a:p>
            <a:pPr algn="just"/>
            <a:endParaRPr lang="pt-BR" sz="200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2000" spc="-1" dirty="0" smtClean="0">
                <a:solidFill>
                  <a:srgbClr val="000000"/>
                </a:solidFill>
                <a:uFill>
                  <a:solidFill>
                    <a:srgbClr val="FFFFFF"/>
                  </a:solidFill>
                </a:uFill>
                <a:latin typeface="Calibri" panose="020F0502020204030204" pitchFamily="34" charset="0"/>
                <a:cs typeface="Calibri" panose="020F0502020204030204" pitchFamily="34" charset="0"/>
              </a:rPr>
              <a:t>A doutrina majoritária costuma apontar pressupostos de licitação e estabelece que a ausência de qualquer dos pressupostos torna o procedimento licitatório inexigível, são eles:</a:t>
            </a:r>
          </a:p>
          <a:p>
            <a:pPr algn="just"/>
            <a:r>
              <a:rPr lang="pt-BR" sz="2000" b="1"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Pressuposto lógico </a:t>
            </a:r>
            <a:r>
              <a:rPr lang="pt-BR" sz="200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 </a:t>
            </a:r>
            <a:r>
              <a:rPr lang="pt-BR" sz="2000" dirty="0" smtClean="0">
                <a:latin typeface="Calibri" panose="020F0502020204030204" pitchFamily="34" charset="0"/>
                <a:cs typeface="Calibri" panose="020F0502020204030204" pitchFamily="34" charset="0"/>
              </a:rPr>
              <a:t>Pluralidade </a:t>
            </a:r>
            <a:r>
              <a:rPr lang="pt-BR" sz="2000" dirty="0">
                <a:latin typeface="Calibri" panose="020F0502020204030204" pitchFamily="34" charset="0"/>
                <a:cs typeface="Calibri" panose="020F0502020204030204" pitchFamily="34" charset="0"/>
              </a:rPr>
              <a:t>de bens e de fornecedores do bem ou do serviço.</a:t>
            </a:r>
          </a:p>
          <a:p>
            <a:pPr algn="just"/>
            <a:r>
              <a:rPr lang="pt-BR" sz="2000" b="1" spc="-1" dirty="0" smtClean="0">
                <a:solidFill>
                  <a:srgbClr val="000000"/>
                </a:solidFill>
                <a:uFill>
                  <a:solidFill>
                    <a:srgbClr val="FFFFFF"/>
                  </a:solidFill>
                </a:uFill>
                <a:latin typeface="Calibri" panose="020F0502020204030204" pitchFamily="34" charset="0"/>
                <a:cs typeface="Calibri" panose="020F0502020204030204" pitchFamily="34" charset="0"/>
              </a:rPr>
              <a:t>Pressuposto jurídico </a:t>
            </a:r>
            <a:r>
              <a:rPr lang="pt-BR" sz="2000" spc="-1" dirty="0" smtClean="0">
                <a:solidFill>
                  <a:srgbClr val="000000"/>
                </a:solidFill>
                <a:uFill>
                  <a:solidFill>
                    <a:srgbClr val="FFFFFF"/>
                  </a:solidFill>
                </a:uFill>
                <a:latin typeface="Calibri" panose="020F0502020204030204" pitchFamily="34" charset="0"/>
                <a:cs typeface="Calibri" panose="020F0502020204030204" pitchFamily="34" charset="0"/>
              </a:rPr>
              <a:t>- </a:t>
            </a:r>
            <a:r>
              <a:rPr lang="pt-BR" sz="2000" dirty="0" smtClean="0">
                <a:latin typeface="Calibri" panose="020F0502020204030204" pitchFamily="34" charset="0"/>
                <a:cs typeface="Calibri" panose="020F0502020204030204" pitchFamily="34" charset="0"/>
              </a:rPr>
              <a:t>Se </a:t>
            </a:r>
            <a:r>
              <a:rPr lang="pt-BR" sz="2000" dirty="0">
                <a:latin typeface="Calibri" panose="020F0502020204030204" pitchFamily="34" charset="0"/>
                <a:cs typeface="Calibri" panose="020F0502020204030204" pitchFamily="34" charset="0"/>
              </a:rPr>
              <a:t>a licitação for de encontro ao interesse público, não será exigível </a:t>
            </a:r>
            <a:r>
              <a:rPr lang="pt-BR" sz="2000" dirty="0" smtClean="0">
                <a:latin typeface="Calibri" panose="020F0502020204030204" pitchFamily="34" charset="0"/>
                <a:cs typeface="Calibri" panose="020F0502020204030204" pitchFamily="34" charset="0"/>
              </a:rPr>
              <a:t>licitar.</a:t>
            </a:r>
            <a:endParaRPr lang="pt-BR" sz="2000" dirty="0">
              <a:latin typeface="Calibri" panose="020F0502020204030204" pitchFamily="34" charset="0"/>
              <a:cs typeface="Calibri" panose="020F0502020204030204" pitchFamily="34" charset="0"/>
            </a:endParaRPr>
          </a:p>
          <a:p>
            <a:pPr algn="just"/>
            <a:r>
              <a:rPr lang="pt-BR" sz="2000" b="1"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Pressuposto fático</a:t>
            </a:r>
            <a:r>
              <a:rPr lang="pt-BR" sz="2000" b="1" dirty="0">
                <a:latin typeface="Calibri" panose="020F0502020204030204" pitchFamily="34" charset="0"/>
                <a:cs typeface="Calibri" panose="020F0502020204030204" pitchFamily="34" charset="0"/>
              </a:rPr>
              <a:t> </a:t>
            </a:r>
            <a:r>
              <a:rPr lang="pt-BR" sz="2000" b="1" dirty="0" smtClean="0">
                <a:latin typeface="Calibri" panose="020F0502020204030204" pitchFamily="34" charset="0"/>
                <a:cs typeface="Calibri" panose="020F0502020204030204" pitchFamily="34" charset="0"/>
              </a:rPr>
              <a:t>- </a:t>
            </a:r>
            <a:r>
              <a:rPr lang="pt-BR" sz="2000" dirty="0" smtClean="0">
                <a:latin typeface="Calibri" panose="020F0502020204030204" pitchFamily="34" charset="0"/>
                <a:cs typeface="Calibri" panose="020F0502020204030204" pitchFamily="34" charset="0"/>
              </a:rPr>
              <a:t>Nos </a:t>
            </a:r>
            <a:r>
              <a:rPr lang="pt-BR" sz="2000" dirty="0">
                <a:latin typeface="Calibri" panose="020F0502020204030204" pitchFamily="34" charset="0"/>
                <a:cs typeface="Calibri" panose="020F0502020204030204" pitchFamily="34" charset="0"/>
              </a:rPr>
              <a:t>casos em que há necessidade de contratação específica, a </a:t>
            </a:r>
            <a:r>
              <a:rPr lang="pt-BR" sz="2000" dirty="0" smtClean="0">
                <a:latin typeface="Calibri" panose="020F0502020204030204" pitchFamily="34" charset="0"/>
                <a:cs typeface="Calibri" panose="020F0502020204030204" pitchFamily="34" charset="0"/>
              </a:rPr>
              <a:t>licitação será </a:t>
            </a:r>
            <a:r>
              <a:rPr lang="pt-BR" sz="2000" dirty="0">
                <a:latin typeface="Calibri" panose="020F0502020204030204" pitchFamily="34" charset="0"/>
                <a:cs typeface="Calibri" panose="020F0502020204030204" pitchFamily="34" charset="0"/>
              </a:rPr>
              <a:t>inexigível.</a:t>
            </a:r>
          </a:p>
          <a:p>
            <a:pPr algn="just"/>
            <a:r>
              <a:rPr lang="pt-BR" sz="2000" dirty="0" err="1" smtClean="0">
                <a:latin typeface="Calibri" panose="020F0502020204030204" pitchFamily="34" charset="0"/>
                <a:cs typeface="Calibri" panose="020F0502020204030204" pitchFamily="34" charset="0"/>
              </a:rPr>
              <a:t>Ex</a:t>
            </a:r>
            <a:r>
              <a:rPr lang="pt-BR" sz="2000" dirty="0" smtClean="0">
                <a:latin typeface="Calibri" panose="020F0502020204030204" pitchFamily="34" charset="0"/>
                <a:cs typeface="Calibri" panose="020F0502020204030204" pitchFamily="34" charset="0"/>
              </a:rPr>
              <a:t>: </a:t>
            </a:r>
            <a:r>
              <a:rPr lang="pt-BR" sz="2000" dirty="0">
                <a:latin typeface="Calibri" panose="020F0502020204030204" pitchFamily="34" charset="0"/>
                <a:cs typeface="Calibri" panose="020F0502020204030204" pitchFamily="34" charset="0"/>
              </a:rPr>
              <a:t>o Estado precisa contratar o melhor </a:t>
            </a:r>
            <a:r>
              <a:rPr lang="pt-BR" sz="2000" dirty="0" smtClean="0">
                <a:latin typeface="Calibri" panose="020F0502020204030204" pitchFamily="34" charset="0"/>
                <a:cs typeface="Calibri" panose="020F0502020204030204" pitchFamily="34" charset="0"/>
              </a:rPr>
              <a:t>tr</a:t>
            </a:r>
            <a:r>
              <a:rPr lang="pt-BR" sz="2000" dirty="0">
                <a:latin typeface="Calibri" panose="020F0502020204030204" pitchFamily="34" charset="0"/>
                <a:cs typeface="Calibri" panose="020F0502020204030204" pitchFamily="34" charset="0"/>
              </a:rPr>
              <a:t>i</a:t>
            </a:r>
            <a:r>
              <a:rPr lang="pt-BR" sz="2000" dirty="0" smtClean="0">
                <a:latin typeface="Calibri" panose="020F0502020204030204" pitchFamily="34" charset="0"/>
                <a:cs typeface="Calibri" panose="020F0502020204030204" pitchFamily="34" charset="0"/>
              </a:rPr>
              <a:t>butarista </a:t>
            </a:r>
            <a:r>
              <a:rPr lang="pt-BR" sz="2000" dirty="0">
                <a:latin typeface="Calibri" panose="020F0502020204030204" pitchFamily="34" charset="0"/>
                <a:cs typeface="Calibri" panose="020F0502020204030204" pitchFamily="34" charset="0"/>
              </a:rPr>
              <a:t>do Brasil para </a:t>
            </a:r>
            <a:r>
              <a:rPr lang="pt-BR" sz="2000" dirty="0" smtClean="0">
                <a:latin typeface="Calibri" panose="020F0502020204030204" pitchFamily="34" charset="0"/>
                <a:cs typeface="Calibri" panose="020F0502020204030204" pitchFamily="34" charset="0"/>
              </a:rPr>
              <a:t>defendê-lo </a:t>
            </a:r>
            <a:r>
              <a:rPr lang="pt-BR" sz="2000" dirty="0">
                <a:latin typeface="Calibri" panose="020F0502020204030204" pitchFamily="34" charset="0"/>
                <a:cs typeface="Calibri" panose="020F0502020204030204" pitchFamily="34" charset="0"/>
              </a:rPr>
              <a:t>em uma demanda que envolve </a:t>
            </a:r>
            <a:r>
              <a:rPr lang="pt-BR" sz="2000" dirty="0" smtClean="0">
                <a:latin typeface="Calibri" panose="020F0502020204030204" pitchFamily="34" charset="0"/>
                <a:cs typeface="Calibri" panose="020F0502020204030204" pitchFamily="34" charset="0"/>
              </a:rPr>
              <a:t>milhões </a:t>
            </a:r>
            <a:r>
              <a:rPr lang="pt-BR" sz="2000" dirty="0">
                <a:latin typeface="Calibri" panose="020F0502020204030204" pitchFamily="34" charset="0"/>
                <a:cs typeface="Calibri" panose="020F0502020204030204" pitchFamily="34" charset="0"/>
              </a:rPr>
              <a:t>de reais.</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TextShape 1"/>
          <p:cNvSpPr txBox="1"/>
          <p:nvPr/>
        </p:nvSpPr>
        <p:spPr>
          <a:xfrm>
            <a:off x="-36000" y="0"/>
            <a:ext cx="12191760" cy="1193040"/>
          </a:xfrm>
          <a:prstGeom prst="rect">
            <a:avLst/>
          </a:prstGeom>
          <a:solidFill>
            <a:srgbClr val="2178BE"/>
          </a:solidFill>
          <a:ln>
            <a:noFill/>
          </a:ln>
        </p:spPr>
        <p:txBody>
          <a:bodyPr anchor="ctr"/>
          <a:lstStyle/>
          <a:p>
            <a:pPr marL="342900" indent="-342900">
              <a:buFont typeface="Arial" panose="020B0604020202020204" pitchFamily="34" charset="0"/>
              <a:buChar char="•"/>
            </a:pPr>
            <a:r>
              <a:rPr lang="pt-BR" sz="2400" spc="-1" dirty="0">
                <a:solidFill>
                  <a:srgbClr val="000000"/>
                </a:solidFill>
                <a:uFill>
                  <a:solidFill>
                    <a:srgbClr val="FFFFFF"/>
                  </a:solidFill>
                </a:uFill>
              </a:rPr>
              <a:t>Noções Básicas de Licitações – Mário Flávio Rodrigues</a:t>
            </a:r>
            <a:endParaRPr lang="pt-BR" sz="2400" spc="-1" dirty="0">
              <a:solidFill>
                <a:srgbClr val="000000"/>
              </a:solidFill>
              <a:uFill>
                <a:solidFill>
                  <a:srgbClr val="FFFFFF"/>
                </a:solidFill>
              </a:uFill>
              <a:latin typeface="Calibri"/>
            </a:endParaRPr>
          </a:p>
        </p:txBody>
      </p:sp>
      <p:sp>
        <p:nvSpPr>
          <p:cNvPr id="221" name="TextShape 2"/>
          <p:cNvSpPr txBox="1"/>
          <p:nvPr/>
        </p:nvSpPr>
        <p:spPr>
          <a:xfrm>
            <a:off x="144000" y="1332720"/>
            <a:ext cx="1224000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222" name="TextShape 3"/>
          <p:cNvSpPr txBox="1"/>
          <p:nvPr/>
        </p:nvSpPr>
        <p:spPr>
          <a:xfrm>
            <a:off x="432000" y="1332720"/>
            <a:ext cx="11155680" cy="4715280"/>
          </a:xfrm>
          <a:prstGeom prst="rect">
            <a:avLst/>
          </a:prstGeom>
          <a:noFill/>
          <a:ln>
            <a:noFill/>
          </a:ln>
        </p:spPr>
        <p:txBody>
          <a:bodyPr lIns="90000" tIns="45000" rIns="90000" bIns="45000"/>
          <a:lstStyle/>
          <a:p>
            <a:pPr algn="just"/>
            <a:r>
              <a:rPr lang="pt-BR" sz="1800" b="1" strike="noStrike" spc="-1" dirty="0" smtClean="0">
                <a:solidFill>
                  <a:srgbClr val="000000"/>
                </a:solidFill>
                <a:uFill>
                  <a:solidFill>
                    <a:srgbClr val="FFFFFF"/>
                  </a:solidFill>
                </a:uFill>
                <a:latin typeface="Arial"/>
              </a:rPr>
              <a:t>DISPENSA</a:t>
            </a:r>
          </a:p>
          <a:p>
            <a:pPr algn="just"/>
            <a:endParaRPr lang="pt-BR" spc="-1" dirty="0">
              <a:solidFill>
                <a:srgbClr val="000000"/>
              </a:solidFill>
              <a:uFill>
                <a:solidFill>
                  <a:srgbClr val="FFFFFF"/>
                </a:solidFill>
              </a:uFill>
              <a:latin typeface="Arial"/>
            </a:endParaRPr>
          </a:p>
          <a:p>
            <a:pPr algn="just"/>
            <a:r>
              <a:rPr lang="pt-BR" sz="1800" b="0" strike="noStrike" spc="-1" dirty="0" err="1" smtClean="0">
                <a:solidFill>
                  <a:srgbClr val="000000"/>
                </a:solidFill>
                <a:uFill>
                  <a:solidFill>
                    <a:srgbClr val="FFFFFF"/>
                  </a:solidFill>
                </a:uFill>
                <a:latin typeface="Arial"/>
              </a:rPr>
              <a:t>Art</a:t>
            </a:r>
            <a:r>
              <a:rPr lang="pt-BR" sz="1800" b="0" strike="noStrike" spc="-1" dirty="0" smtClean="0">
                <a:solidFill>
                  <a:srgbClr val="000000"/>
                </a:solidFill>
                <a:uFill>
                  <a:solidFill>
                    <a:srgbClr val="FFFFFF"/>
                  </a:solidFill>
                </a:uFill>
                <a:latin typeface="Arial"/>
              </a:rPr>
              <a:t> 17: estabelece um rol de licitação DISPENSADA - </a:t>
            </a:r>
            <a:r>
              <a:rPr lang="pt-BR" dirty="0"/>
              <a:t>Nesses casos, </a:t>
            </a:r>
            <a:r>
              <a:rPr lang="pt-BR" i="1" dirty="0"/>
              <a:t>o </a:t>
            </a:r>
            <a:r>
              <a:rPr lang="pt-BR" dirty="0"/>
              <a:t>administrador público não pode emitir qualquer juízo de valor, sendo </a:t>
            </a:r>
            <a:r>
              <a:rPr lang="pt-BR" dirty="0" smtClean="0"/>
              <a:t>imperativa a </a:t>
            </a:r>
            <a:r>
              <a:rPr lang="pt-BR" dirty="0"/>
              <a:t>contratação direta por determinação legal. </a:t>
            </a:r>
            <a:r>
              <a:rPr lang="pt-BR" dirty="0" err="1"/>
              <a:t>Trata·se</a:t>
            </a:r>
            <a:r>
              <a:rPr lang="pt-BR" dirty="0"/>
              <a:t> de dispensa definida legalmente </a:t>
            </a:r>
            <a:r>
              <a:rPr lang="pt-BR" dirty="0" smtClean="0"/>
              <a:t>como ato </a:t>
            </a:r>
            <a:r>
              <a:rPr lang="pt-BR" dirty="0"/>
              <a:t>vinculado</a:t>
            </a:r>
            <a:r>
              <a:rPr lang="pt-BR" dirty="0" smtClean="0"/>
              <a:t>.</a:t>
            </a:r>
          </a:p>
          <a:p>
            <a:pPr algn="just"/>
            <a:endParaRPr lang="pt-BR" sz="1800" b="0" strike="noStrike" spc="-1" dirty="0">
              <a:solidFill>
                <a:srgbClr val="000000"/>
              </a:solidFill>
              <a:uFill>
                <a:solidFill>
                  <a:srgbClr val="FFFFFF"/>
                </a:solidFill>
              </a:uFill>
              <a:latin typeface="Arial"/>
            </a:endParaRPr>
          </a:p>
          <a:p>
            <a:pPr algn="just"/>
            <a:r>
              <a:rPr lang="pt-BR" spc="-1" dirty="0" smtClean="0">
                <a:solidFill>
                  <a:srgbClr val="000000"/>
                </a:solidFill>
                <a:uFill>
                  <a:solidFill>
                    <a:srgbClr val="FFFFFF"/>
                  </a:solidFill>
                </a:uFill>
                <a:latin typeface="Arial"/>
              </a:rPr>
              <a:t>Art. 24: estabelece um, rol de licitação DISPENSÁVEL - </a:t>
            </a:r>
            <a:r>
              <a:rPr lang="pt-BR" dirty="0"/>
              <a:t>Nessas hipóteses, a legislação permite </a:t>
            </a:r>
            <a:r>
              <a:rPr lang="pt-BR" dirty="0" smtClean="0"/>
              <a:t>a celebração </a:t>
            </a:r>
            <a:r>
              <a:rPr lang="pt-BR" dirty="0"/>
              <a:t>dos </a:t>
            </a:r>
            <a:r>
              <a:rPr lang="pt-BR" dirty="0" smtClean="0"/>
              <a:t>contratos </a:t>
            </a:r>
            <a:r>
              <a:rPr lang="pt-BR" dirty="0"/>
              <a:t>pelo </a:t>
            </a:r>
            <a:r>
              <a:rPr lang="pt-BR" dirty="0" smtClean="0"/>
              <a:t>Poder </a:t>
            </a:r>
            <a:r>
              <a:rPr lang="pt-BR" dirty="0"/>
              <a:t>Público sem </a:t>
            </a:r>
            <a:r>
              <a:rPr lang="pt-BR" dirty="0" smtClean="0"/>
              <a:t>a necessidade </a:t>
            </a:r>
            <a:r>
              <a:rPr lang="pt-BR" dirty="0"/>
              <a:t>de realização do procedimento licitatório, mas se trata de atuação d1scrkionãna </a:t>
            </a:r>
            <a:r>
              <a:rPr lang="pt-BR" dirty="0" smtClean="0"/>
              <a:t>do administrador</a:t>
            </a:r>
            <a:r>
              <a:rPr lang="pt-BR" dirty="0"/>
              <a:t>, a quem compete, em cada caso, definir se realizará ou não o certame licitatório</a:t>
            </a:r>
            <a:r>
              <a:rPr lang="pt-BR" dirty="0" smtClean="0"/>
              <a:t>.</a:t>
            </a:r>
          </a:p>
          <a:p>
            <a:pPr algn="just"/>
            <a:endParaRPr lang="pt-BR" dirty="0"/>
          </a:p>
          <a:p>
            <a:pPr algn="just"/>
            <a:r>
              <a:rPr lang="pt-BR" dirty="0" smtClean="0"/>
              <a:t>Nas hipóteses de Dispensa é plenamente possível competir, mas a LEI diz que é dispensada a licitação. Somente a lei pode trazer as hipóteses de dispensa, não podendo haver definição de novas hipóteses de dispensa, não podendo haver definição de novas hipóteses por atos administrativos específicos ou decretos.</a:t>
            </a:r>
          </a:p>
          <a:p>
            <a:pPr algn="just"/>
            <a:endParaRPr lang="pt-BR" dirty="0" smtClean="0"/>
          </a:p>
          <a:p>
            <a:pPr algn="just"/>
            <a:r>
              <a:rPr lang="pt-BR" dirty="0" err="1" smtClean="0"/>
              <a:t>Atencão</a:t>
            </a:r>
            <a:r>
              <a:rPr lang="pt-BR" dirty="0" smtClean="0"/>
              <a:t>! As hipóteses da Lei 8.666/93 são taxativas/exaustivas.</a:t>
            </a:r>
            <a:endParaRPr lang="pt-BR" dirty="0"/>
          </a:p>
          <a:p>
            <a:pPr algn="just"/>
            <a:endParaRPr lang="pt-BR" sz="1800" b="0" strike="noStrike" spc="-1" dirty="0" smtClean="0">
              <a:solidFill>
                <a:srgbClr val="000000"/>
              </a:solidFill>
              <a:uFill>
                <a:solidFill>
                  <a:srgbClr val="FFFFFF"/>
                </a:solidFill>
              </a:uFill>
              <a:latin typeface="Arial"/>
            </a:endParaRPr>
          </a:p>
          <a:p>
            <a:pPr algn="just"/>
            <a:r>
              <a:rPr dirty="0"/>
              <a:t/>
            </a:r>
            <a:br>
              <a:rPr dirty="0"/>
            </a:br>
            <a:r>
              <a:rPr dirty="0"/>
              <a:t/>
            </a:r>
            <a:br>
              <a:rPr dirty="0"/>
            </a:br>
            <a:endParaRPr lang="pt-BR" sz="2000" b="0" strike="noStrike" spc="-1" dirty="0">
              <a:solidFill>
                <a:srgbClr val="000000"/>
              </a:solidFill>
              <a:uFill>
                <a:solidFill>
                  <a:srgbClr val="FFFFFF"/>
                </a:solidFill>
              </a:uFill>
              <a:latin typeface="Arial"/>
            </a:endParaRPr>
          </a:p>
          <a:p>
            <a:pPr algn="just"/>
            <a:endParaRPr lang="pt-BR" sz="20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a:t>
            </a:r>
            <a:r>
              <a:rPr lang="pt-BR" sz="2600" spc="-1" dirty="0" smtClean="0">
                <a:solidFill>
                  <a:srgbClr val="000000"/>
                </a:solidFill>
                <a:uFill>
                  <a:solidFill>
                    <a:srgbClr val="FFFFFF"/>
                  </a:solidFill>
                </a:uFill>
              </a:rPr>
              <a:t>Rodrigues</a:t>
            </a:r>
            <a:endParaRPr lang="pt-BR" sz="2600" spc="-1" dirty="0">
              <a:solidFill>
                <a:srgbClr val="000000"/>
              </a:solidFill>
              <a:uFill>
                <a:solidFill>
                  <a:srgbClr val="FFFFFF"/>
                </a:solidFill>
              </a:uFill>
            </a:endParaRPr>
          </a:p>
        </p:txBody>
      </p:sp>
      <p:sp>
        <p:nvSpPr>
          <p:cNvPr id="96" name="TextShape 2"/>
          <p:cNvSpPr txBox="1"/>
          <p:nvPr/>
        </p:nvSpPr>
        <p:spPr>
          <a:xfrm>
            <a:off x="218520" y="1371600"/>
            <a:ext cx="11530440" cy="4859280"/>
          </a:xfrm>
          <a:prstGeom prst="rect">
            <a:avLst/>
          </a:prstGeom>
          <a:noFill/>
          <a:ln>
            <a:noFill/>
          </a:ln>
        </p:spPr>
        <p:txBody>
          <a:bodyPr/>
          <a:lstStyle/>
          <a:p>
            <a:pPr marL="450000" algn="just">
              <a:lnSpc>
                <a:spcPct val="90000"/>
              </a:lnSpc>
              <a:spcBef>
                <a:spcPts val="1001"/>
              </a:spcBef>
            </a:pPr>
            <a:r>
              <a:rPr lang="pt-BR" sz="2000" b="0" strike="noStrike" spc="-1" dirty="0">
                <a:solidFill>
                  <a:srgbClr val="000000"/>
                </a:solidFill>
                <a:uFill>
                  <a:solidFill>
                    <a:srgbClr val="FFFFFF"/>
                  </a:solidFill>
                </a:uFill>
                <a:latin typeface="Times New Roman"/>
              </a:rPr>
              <a:t>         </a:t>
            </a:r>
            <a:endParaRPr lang="pt-BR" sz="2000" b="0" strike="noStrike" spc="-1" dirty="0">
              <a:solidFill>
                <a:srgbClr val="000000"/>
              </a:solidFill>
              <a:uFill>
                <a:solidFill>
                  <a:srgbClr val="FFFFFF"/>
                </a:solidFill>
              </a:uFill>
              <a:latin typeface="Calibri"/>
            </a:endParaRPr>
          </a:p>
          <a:p>
            <a:pPr marL="450000" algn="just">
              <a:lnSpc>
                <a:spcPct val="90000"/>
              </a:lnSpc>
              <a:spcBef>
                <a:spcPts val="1001"/>
              </a:spcBef>
            </a:pPr>
            <a:r>
              <a:rPr lang="pt-BR" sz="2000" b="0" strike="noStrike" spc="-1" dirty="0">
                <a:solidFill>
                  <a:srgbClr val="000000"/>
                </a:solidFill>
                <a:uFill>
                  <a:solidFill>
                    <a:srgbClr val="FFFFFF"/>
                  </a:solidFill>
                </a:uFill>
                <a:latin typeface="Times New Roman"/>
              </a:rPr>
              <a:t>   </a:t>
            </a:r>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O </a:t>
            </a:r>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STF entende haver disposições da Lei nº 8.666/93 que definem regras específicas de Licitação, sendo que, nesses casos os dispositivos serão </a:t>
            </a:r>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aplicáveis </a:t>
            </a:r>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somente às licitações realizadas somente no âmbito federal. Como exemplo, temos a </a:t>
            </a:r>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norma </a:t>
            </a:r>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que trata acerca da permuta de bens imóveis (ADI nº 927).</a:t>
            </a:r>
          </a:p>
          <a:p>
            <a:pPr marL="450000" algn="just">
              <a:lnSpc>
                <a:spcPct val="90000"/>
              </a:lnSpc>
              <a:spcBef>
                <a:spcPts val="1001"/>
              </a:spcBef>
            </a:pPr>
            <a:r>
              <a:rPr lang="pt-BR" sz="2800" spc="-1" dirty="0" smtClean="0">
                <a:solidFill>
                  <a:srgbClr val="000000"/>
                </a:solidFill>
                <a:uFill>
                  <a:solidFill>
                    <a:srgbClr val="FFFFFF"/>
                  </a:solidFill>
                </a:uFill>
                <a:latin typeface="Calibri" panose="020F0502020204030204" pitchFamily="34" charset="0"/>
                <a:cs typeface="Calibri" panose="020F0502020204030204" pitchFamily="34" charset="0"/>
              </a:rPr>
              <a:t>Sendo assim, as normas da Lei 8.666/93 que estabelecem regras específicas são constitucionais para a união e inconstitucionais para os demais entes federados que estão sujeitos apenas às normas gerais editadas no âmbito federal.</a:t>
            </a:r>
            <a:endParaRPr lang="pt-BR" sz="2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lnSpc>
                <a:spcPct val="138000"/>
              </a:lnSpc>
            </a:pPr>
            <a:endParaRPr lang="pt-BR" sz="2000" b="0" strike="noStrike" spc="-1" dirty="0">
              <a:solidFill>
                <a:srgbClr val="000000"/>
              </a:solidFill>
              <a:uFill>
                <a:solidFill>
                  <a:srgbClr val="FFFFFF"/>
                </a:solidFill>
              </a:uFill>
              <a:latin typeface="Liberation Serif;Times New Roman"/>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a:t>
            </a:r>
            <a:r>
              <a:rPr lang="pt-BR" sz="2600" spc="-1" dirty="0" smtClean="0">
                <a:solidFill>
                  <a:srgbClr val="000000"/>
                </a:solidFill>
                <a:uFill>
                  <a:solidFill>
                    <a:srgbClr val="FFFFFF"/>
                  </a:solidFill>
                </a:uFill>
              </a:rPr>
              <a:t>Rodrigues</a:t>
            </a:r>
            <a:endParaRPr lang="pt-BR" sz="2600" spc="-1" dirty="0">
              <a:solidFill>
                <a:srgbClr val="000000"/>
              </a:solidFill>
              <a:uFill>
                <a:solidFill>
                  <a:srgbClr val="FFFFFF"/>
                </a:solidFill>
              </a:uFill>
            </a:endParaRPr>
          </a:p>
        </p:txBody>
      </p:sp>
      <p:sp>
        <p:nvSpPr>
          <p:cNvPr id="98" name="TextShape 2"/>
          <p:cNvSpPr txBox="1"/>
          <p:nvPr/>
        </p:nvSpPr>
        <p:spPr>
          <a:xfrm>
            <a:off x="218520" y="1371600"/>
            <a:ext cx="11530440" cy="4859280"/>
          </a:xfrm>
          <a:prstGeom prst="rect">
            <a:avLst/>
          </a:prstGeom>
          <a:noFill/>
          <a:ln>
            <a:noFill/>
          </a:ln>
        </p:spPr>
        <p:txBody>
          <a:bodyPr/>
          <a:lstStyle/>
          <a:p>
            <a:pPr marL="450000" algn="just">
              <a:lnSpc>
                <a:spcPct val="90000"/>
              </a:lnSpc>
              <a:spcBef>
                <a:spcPts val="1001"/>
              </a:spcBef>
            </a:pPr>
            <a:r>
              <a:rPr lang="pt-BR" sz="2000" b="0" strike="noStrike" spc="-1" dirty="0">
                <a:solidFill>
                  <a:srgbClr val="000000"/>
                </a:solidFill>
                <a:uFill>
                  <a:solidFill>
                    <a:srgbClr val="FFFFFF"/>
                  </a:solidFill>
                </a:uFill>
                <a:latin typeface="Times New Roman"/>
              </a:rPr>
              <a:t>         </a:t>
            </a:r>
            <a:endParaRPr lang="pt-BR" sz="2000" b="0" strike="noStrike" spc="-1" dirty="0">
              <a:solidFill>
                <a:srgbClr val="000000"/>
              </a:solidFill>
              <a:uFill>
                <a:solidFill>
                  <a:srgbClr val="FFFFFF"/>
                </a:solidFill>
              </a:uFill>
              <a:latin typeface="Calibri"/>
            </a:endParaRPr>
          </a:p>
          <a:p>
            <a:pPr marL="450000" algn="just">
              <a:lnSpc>
                <a:spcPct val="90000"/>
              </a:lnSpc>
              <a:spcBef>
                <a:spcPts val="1001"/>
              </a:spcBef>
            </a:pPr>
            <a:r>
              <a:rPr lang="pt-BR" sz="2000" b="0" strike="noStrike" spc="-1" dirty="0">
                <a:solidFill>
                  <a:srgbClr val="000000"/>
                </a:solidFill>
                <a:uFill>
                  <a:solidFill>
                    <a:srgbClr val="FFFFFF"/>
                  </a:solidFill>
                </a:uFill>
                <a:latin typeface="Times New Roman"/>
              </a:rPr>
              <a:t>    </a:t>
            </a:r>
            <a:endParaRPr lang="pt-BR" sz="2000" b="0" strike="noStrike" spc="-1" dirty="0">
              <a:solidFill>
                <a:srgbClr val="000000"/>
              </a:solidFill>
              <a:uFill>
                <a:solidFill>
                  <a:srgbClr val="FFFFFF"/>
                </a:solidFill>
              </a:uFill>
              <a:latin typeface="Calibri"/>
            </a:endParaRPr>
          </a:p>
          <a:p>
            <a:pPr>
              <a:lnSpc>
                <a:spcPct val="90000"/>
              </a:lnSpc>
              <a:spcBef>
                <a:spcPts val="1001"/>
              </a:spcBef>
            </a:pPr>
            <a:endParaRPr lang="pt-BR" sz="2000" b="0" strike="noStrike" spc="-1" dirty="0">
              <a:solidFill>
                <a:srgbClr val="000000"/>
              </a:solidFill>
              <a:uFill>
                <a:solidFill>
                  <a:srgbClr val="FFFFFF"/>
                </a:solidFill>
              </a:uFill>
              <a:latin typeface="Calibri"/>
            </a:endParaRPr>
          </a:p>
          <a:p>
            <a:pPr>
              <a:lnSpc>
                <a:spcPct val="90000"/>
              </a:lnSpc>
              <a:spcBef>
                <a:spcPts val="1001"/>
              </a:spcBef>
            </a:pPr>
            <a:endParaRPr lang="pt-BR" sz="2000" b="0" strike="noStrike" spc="-1" dirty="0">
              <a:solidFill>
                <a:srgbClr val="000000"/>
              </a:solidFill>
              <a:uFill>
                <a:solidFill>
                  <a:srgbClr val="FFFFFF"/>
                </a:solidFill>
              </a:uFill>
              <a:latin typeface="Calibri"/>
            </a:endParaRPr>
          </a:p>
          <a:p>
            <a:pPr>
              <a:lnSpc>
                <a:spcPct val="90000"/>
              </a:lnSpc>
              <a:spcBef>
                <a:spcPts val="1001"/>
              </a:spcBef>
            </a:pPr>
            <a:endParaRPr lang="pt-BR" sz="2000" b="0" strike="noStrike" spc="-1" dirty="0">
              <a:solidFill>
                <a:srgbClr val="000000"/>
              </a:solidFill>
              <a:uFill>
                <a:solidFill>
                  <a:srgbClr val="FFFFFF"/>
                </a:solidFill>
              </a:uFill>
              <a:latin typeface="Calibri"/>
            </a:endParaRPr>
          </a:p>
        </p:txBody>
      </p:sp>
      <p:sp>
        <p:nvSpPr>
          <p:cNvPr id="99" name="TextShape 3"/>
          <p:cNvSpPr txBox="1"/>
          <p:nvPr/>
        </p:nvSpPr>
        <p:spPr>
          <a:xfrm>
            <a:off x="426240" y="1584000"/>
            <a:ext cx="11322720" cy="4416120"/>
          </a:xfrm>
          <a:prstGeom prst="rect">
            <a:avLst/>
          </a:prstGeom>
          <a:noFill/>
          <a:ln>
            <a:noFill/>
          </a:ln>
        </p:spPr>
        <p:txBody>
          <a:bodyPr lIns="90000" tIns="45000" rIns="90000" bIns="45000"/>
          <a:lstStyle/>
          <a:p>
            <a:pPr algn="just"/>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FINALIDADES DO PROCEDIMENTO LICITATÓRIO</a:t>
            </a:r>
          </a:p>
          <a:p>
            <a:pPr algn="just"/>
            <a:endParaRPr lang="pt-BR" sz="2800"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As finalidades são: viabilizar a contratação mais vantajosa à Administração e assegurar ao </a:t>
            </a:r>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administrado </a:t>
            </a:r>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a oportunidade de concorrer , em igualdade de condições, com os demais interessados.</a:t>
            </a:r>
          </a:p>
          <a:p>
            <a:pPr algn="just"/>
            <a:endParaRPr lang="pt-BR" sz="2800"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Atenção: Além da busca pela melhor proposta e isonomia, a Lei nº </a:t>
            </a:r>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12.349/10 acrescentou </a:t>
            </a:r>
            <a:r>
              <a:rPr lang="pt-BR" sz="2800" b="0" strike="noStrike" spc="-1" dirty="0" smtClean="0">
                <a:solidFill>
                  <a:srgbClr val="000000"/>
                </a:solidFill>
                <a:uFill>
                  <a:solidFill>
                    <a:srgbClr val="FFFFFF"/>
                  </a:solidFill>
                </a:uFill>
                <a:latin typeface="Calibri" panose="020F0502020204030204" pitchFamily="34" charset="0"/>
                <a:cs typeface="Calibri" panose="020F0502020204030204" pitchFamily="34" charset="0"/>
              </a:rPr>
              <a:t>à redação do art. 3º da Lei 8.666/93, a busca pelo Desenvolvimento Nacional como umas das finalidades do procedimento licitatório.</a:t>
            </a:r>
            <a:endParaRPr lang="pt-BR" sz="2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a:t>
            </a:r>
            <a:r>
              <a:rPr lang="pt-BR" sz="2600" spc="-1" dirty="0" smtClean="0">
                <a:solidFill>
                  <a:srgbClr val="000000"/>
                </a:solidFill>
                <a:uFill>
                  <a:solidFill>
                    <a:srgbClr val="FFFFFF"/>
                  </a:solidFill>
                </a:uFill>
              </a:rPr>
              <a:t>Rodrigues</a:t>
            </a:r>
            <a:endParaRPr lang="pt-BR" sz="2600" spc="-1" dirty="0">
              <a:solidFill>
                <a:srgbClr val="000000"/>
              </a:solidFill>
              <a:uFill>
                <a:solidFill>
                  <a:srgbClr val="FFFFFF"/>
                </a:solidFill>
              </a:uFill>
            </a:endParaRPr>
          </a:p>
        </p:txBody>
      </p:sp>
      <p:sp>
        <p:nvSpPr>
          <p:cNvPr id="101" name="TextShape 2"/>
          <p:cNvSpPr txBox="1"/>
          <p:nvPr/>
        </p:nvSpPr>
        <p:spPr>
          <a:xfrm>
            <a:off x="218520" y="1371600"/>
            <a:ext cx="1153044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02" name="TextShape 3"/>
          <p:cNvSpPr txBox="1"/>
          <p:nvPr/>
        </p:nvSpPr>
        <p:spPr>
          <a:xfrm>
            <a:off x="426240" y="1584000"/>
            <a:ext cx="11322720" cy="4416120"/>
          </a:xfrm>
          <a:prstGeom prst="rect">
            <a:avLst/>
          </a:prstGeom>
          <a:noFill/>
          <a:ln>
            <a:noFill/>
          </a:ln>
        </p:spPr>
        <p:txBody>
          <a:bodyPr lIns="90000" tIns="45000" rIns="90000" bIns="45000"/>
          <a:lstStyle/>
          <a:p>
            <a:pPr algn="ctr"/>
            <a:r>
              <a:rPr lang="pt-BR" sz="2800" spc="-1" dirty="0" smtClean="0">
                <a:solidFill>
                  <a:srgbClr val="000000"/>
                </a:solidFill>
                <a:uFill>
                  <a:solidFill>
                    <a:srgbClr val="FFFFFF"/>
                  </a:solidFill>
                </a:uFill>
                <a:latin typeface="Calibri" panose="020F0502020204030204" pitchFamily="34" charset="0"/>
                <a:cs typeface="Calibri" panose="020F0502020204030204" pitchFamily="34" charset="0"/>
              </a:rPr>
              <a:t>Princípios Norteadores da Licitação</a:t>
            </a:r>
          </a:p>
          <a:p>
            <a:pPr algn="just"/>
            <a:endParaRPr lang="pt-BR" sz="2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r>
              <a:rPr lang="pt-BR" sz="2800" spc="-1" dirty="0" smtClean="0">
                <a:solidFill>
                  <a:srgbClr val="000000"/>
                </a:solidFill>
                <a:uFill>
                  <a:solidFill>
                    <a:srgbClr val="FFFFFF"/>
                  </a:solidFill>
                </a:uFill>
                <a:latin typeface="Calibri" panose="020F0502020204030204" pitchFamily="34" charset="0"/>
                <a:cs typeface="Calibri" panose="020F0502020204030204" pitchFamily="34" charset="0"/>
              </a:rPr>
              <a:t>Além dos princípios constitucionais aplicáveis a administração pública, sejam os expressos no caput do art. 37 da CF/88, ou mesmo os que se encontram dispostos de forma difusa ao longo do texto constitucional, bem como os implicitamente contidos nas demais normas do ordenamento jurídico, temos que salientar os que de forma específica se aplicam as licitações, São eles: </a:t>
            </a:r>
            <a:r>
              <a:rPr lang="pt-BR" sz="2800" b="1" spc="-1" dirty="0" smtClean="0">
                <a:solidFill>
                  <a:srgbClr val="000000"/>
                </a:solidFill>
                <a:uFill>
                  <a:solidFill>
                    <a:srgbClr val="FFFFFF"/>
                  </a:solidFill>
                </a:uFill>
                <a:latin typeface="Calibri" panose="020F0502020204030204" pitchFamily="34" charset="0"/>
                <a:cs typeface="Calibri" panose="020F0502020204030204" pitchFamily="34" charset="0"/>
              </a:rPr>
              <a:t>A vinculação ao instrumento convocatório, julgamento objetivo, sigilo das propostas, Procedimento Formal, Eficácia Administrativa e Isonomia.  </a:t>
            </a:r>
            <a:endParaRPr lang="pt-BR" sz="2800" b="1"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endParaRPr lang="pt-BR" sz="2000" b="0" strike="noStrike" spc="-1" dirty="0">
              <a:solidFill>
                <a:srgbClr val="000000"/>
              </a:solidFill>
              <a:uFill>
                <a:solidFill>
                  <a:srgbClr val="FFFFFF"/>
                </a:solidFill>
              </a:uFill>
              <a:latin typeface="Liberation Serif;Times New Roman"/>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a:t>
            </a:r>
            <a:r>
              <a:rPr lang="pt-BR" sz="2600" spc="-1" dirty="0" smtClean="0">
                <a:solidFill>
                  <a:srgbClr val="000000"/>
                </a:solidFill>
                <a:uFill>
                  <a:solidFill>
                    <a:srgbClr val="FFFFFF"/>
                  </a:solidFill>
                </a:uFill>
              </a:rPr>
              <a:t>Rodrigues</a:t>
            </a:r>
            <a:endParaRPr lang="pt-BR" sz="2600" spc="-1" dirty="0">
              <a:solidFill>
                <a:srgbClr val="000000"/>
              </a:solidFill>
              <a:uFill>
                <a:solidFill>
                  <a:srgbClr val="FFFFFF"/>
                </a:solidFill>
              </a:uFill>
            </a:endParaRPr>
          </a:p>
        </p:txBody>
      </p:sp>
      <p:sp>
        <p:nvSpPr>
          <p:cNvPr id="104" name="TextShape 2"/>
          <p:cNvSpPr txBox="1"/>
          <p:nvPr/>
        </p:nvSpPr>
        <p:spPr>
          <a:xfrm>
            <a:off x="218520" y="1371600"/>
            <a:ext cx="1153044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05" name="TextShape 3"/>
          <p:cNvSpPr txBox="1"/>
          <p:nvPr/>
        </p:nvSpPr>
        <p:spPr>
          <a:xfrm>
            <a:off x="352080" y="1193040"/>
            <a:ext cx="11803680" cy="5134680"/>
          </a:xfrm>
          <a:prstGeom prst="rect">
            <a:avLst/>
          </a:prstGeom>
          <a:noFill/>
          <a:ln>
            <a:noFill/>
          </a:ln>
        </p:spPr>
        <p:txBody>
          <a:bodyPr lIns="90000" tIns="45000" rIns="90000" bIns="45000"/>
          <a:lstStyle/>
          <a:p>
            <a:pPr algn="just">
              <a:lnSpc>
                <a:spcPct val="138000"/>
              </a:lnSpc>
            </a:pPr>
            <a:r>
              <a:rPr lang="pt-BR" sz="2800" strike="noStrike" spc="-1" dirty="0" smtClean="0">
                <a:uFill>
                  <a:solidFill>
                    <a:srgbClr val="FFFFFF"/>
                  </a:solidFill>
                </a:uFill>
                <a:latin typeface="Calibri" panose="020F0502020204030204" pitchFamily="34" charset="0"/>
                <a:cs typeface="Calibri" panose="020F0502020204030204" pitchFamily="34" charset="0"/>
              </a:rPr>
              <a:t>VINCULAÇÃO AO INSTRUMENTO CONVOCATÓRIO</a:t>
            </a:r>
          </a:p>
          <a:p>
            <a:pPr algn="just">
              <a:lnSpc>
                <a:spcPct val="138000"/>
              </a:lnSpc>
            </a:pPr>
            <a:endParaRPr lang="pt-BR" sz="2800" spc="-1" dirty="0">
              <a:uFill>
                <a:solidFill>
                  <a:srgbClr val="FFFFFF"/>
                </a:solidFill>
              </a:uFill>
              <a:latin typeface="Calibri" panose="020F0502020204030204" pitchFamily="34" charset="0"/>
              <a:cs typeface="Calibri" panose="020F0502020204030204" pitchFamily="34" charset="0"/>
            </a:endParaRPr>
          </a:p>
          <a:p>
            <a:pPr algn="just">
              <a:lnSpc>
                <a:spcPct val="138000"/>
              </a:lnSpc>
            </a:pPr>
            <a:r>
              <a:rPr lang="pt-BR" sz="2800" strike="noStrike" spc="-1" dirty="0" smtClean="0">
                <a:uFill>
                  <a:solidFill>
                    <a:srgbClr val="FFFFFF"/>
                  </a:solidFill>
                </a:uFill>
                <a:latin typeface="Calibri" panose="020F0502020204030204" pitchFamily="34" charset="0"/>
                <a:cs typeface="Calibri" panose="020F0502020204030204" pitchFamily="34" charset="0"/>
              </a:rPr>
              <a:t>O instrumento de convocação é, em regra, o Edital, exceto no convite, em que a lei prevê a convocação mediante carta-convite que é um instrumento convocatório simplificado.</a:t>
            </a:r>
          </a:p>
          <a:p>
            <a:pPr algn="just">
              <a:lnSpc>
                <a:spcPct val="138000"/>
              </a:lnSpc>
            </a:pPr>
            <a:r>
              <a:rPr lang="pt-BR" sz="2800" spc="-1" dirty="0" smtClean="0">
                <a:uFill>
                  <a:solidFill>
                    <a:srgbClr val="FFFFFF"/>
                  </a:solidFill>
                </a:uFill>
                <a:latin typeface="Calibri" panose="020F0502020204030204" pitchFamily="34" charset="0"/>
                <a:cs typeface="Calibri" panose="020F0502020204030204" pitchFamily="34" charset="0"/>
              </a:rPr>
              <a:t>O edital/carta-convite estabelece normas que obrigam os licitantes, bem como a própria administração pública, inclusive as normas no que tange ao critério de escolha do vencedor a ser utilizado nas licitações.</a:t>
            </a:r>
            <a:endParaRPr lang="pt-BR" sz="2800" strike="noStrike" spc="-1" dirty="0">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extShape 1"/>
          <p:cNvSpPr txBox="1"/>
          <p:nvPr/>
        </p:nvSpPr>
        <p:spPr>
          <a:xfrm>
            <a:off x="-36000" y="0"/>
            <a:ext cx="12191760" cy="1193040"/>
          </a:xfrm>
          <a:prstGeom prst="rect">
            <a:avLst/>
          </a:prstGeom>
          <a:solidFill>
            <a:srgbClr val="2178BE"/>
          </a:solidFill>
          <a:ln>
            <a:noFill/>
          </a:ln>
        </p:spPr>
        <p:txBody>
          <a:bodyPr anchor="ctr"/>
          <a:lstStyle/>
          <a:p>
            <a:pPr marL="216000" indent="-216000">
              <a:buClr>
                <a:srgbClr val="000000"/>
              </a:buClr>
              <a:buSzPct val="45000"/>
              <a:buFont typeface="Wingdings" charset="2"/>
              <a:buChar char=""/>
            </a:pPr>
            <a:r>
              <a:rPr lang="pt-BR" sz="2600" spc="-1" dirty="0">
                <a:solidFill>
                  <a:srgbClr val="000000"/>
                </a:solidFill>
                <a:uFill>
                  <a:solidFill>
                    <a:srgbClr val="FFFFFF"/>
                  </a:solidFill>
                </a:uFill>
              </a:rPr>
              <a:t>Noções Básicas de Licitações – Mário Flávio </a:t>
            </a:r>
            <a:r>
              <a:rPr lang="pt-BR" sz="2600" spc="-1" dirty="0" smtClean="0">
                <a:solidFill>
                  <a:srgbClr val="000000"/>
                </a:solidFill>
                <a:uFill>
                  <a:solidFill>
                    <a:srgbClr val="FFFFFF"/>
                  </a:solidFill>
                </a:uFill>
              </a:rPr>
              <a:t>Rodrigues</a:t>
            </a:r>
            <a:endParaRPr lang="pt-BR" sz="2600" spc="-1" dirty="0">
              <a:solidFill>
                <a:srgbClr val="000000"/>
              </a:solidFill>
              <a:uFill>
                <a:solidFill>
                  <a:srgbClr val="FFFFFF"/>
                </a:solidFill>
              </a:uFill>
            </a:endParaRPr>
          </a:p>
        </p:txBody>
      </p:sp>
      <p:sp>
        <p:nvSpPr>
          <p:cNvPr id="107" name="TextShape 2"/>
          <p:cNvSpPr txBox="1"/>
          <p:nvPr/>
        </p:nvSpPr>
        <p:spPr>
          <a:xfrm>
            <a:off x="218520" y="1371600"/>
            <a:ext cx="11530440" cy="4859280"/>
          </a:xfrm>
          <a:prstGeom prst="rect">
            <a:avLst/>
          </a:prstGeom>
          <a:noFill/>
          <a:ln>
            <a:noFill/>
          </a:ln>
        </p:spPr>
        <p:txBody>
          <a:bodyPr/>
          <a:lstStyle/>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marL="450000" algn="just">
              <a:lnSpc>
                <a:spcPct val="90000"/>
              </a:lnSpc>
              <a:spcBef>
                <a:spcPts val="1001"/>
              </a:spcBef>
            </a:pPr>
            <a:r>
              <a:rPr lang="pt-BR" sz="2000" b="0" strike="noStrike" spc="-1">
                <a:solidFill>
                  <a:srgbClr val="000000"/>
                </a:solidFill>
                <a:uFill>
                  <a:solidFill>
                    <a:srgbClr val="FFFFFF"/>
                  </a:solidFill>
                </a:uFill>
                <a:latin typeface="Times New Roman"/>
              </a:rPr>
              <a:t>    </a:t>
            </a: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a:p>
            <a:pPr>
              <a:lnSpc>
                <a:spcPct val="90000"/>
              </a:lnSpc>
              <a:spcBef>
                <a:spcPts val="1001"/>
              </a:spcBef>
            </a:pPr>
            <a:endParaRPr lang="pt-BR" sz="2000" b="0" strike="noStrike" spc="-1">
              <a:solidFill>
                <a:srgbClr val="000000"/>
              </a:solidFill>
              <a:uFill>
                <a:solidFill>
                  <a:srgbClr val="FFFFFF"/>
                </a:solidFill>
              </a:uFill>
              <a:latin typeface="Calibri"/>
            </a:endParaRPr>
          </a:p>
        </p:txBody>
      </p:sp>
      <p:sp>
        <p:nvSpPr>
          <p:cNvPr id="108" name="TextShape 3"/>
          <p:cNvSpPr txBox="1"/>
          <p:nvPr/>
        </p:nvSpPr>
        <p:spPr>
          <a:xfrm>
            <a:off x="144000" y="1193040"/>
            <a:ext cx="11803680" cy="5134680"/>
          </a:xfrm>
          <a:prstGeom prst="rect">
            <a:avLst/>
          </a:prstGeom>
          <a:noFill/>
          <a:ln>
            <a:noFill/>
          </a:ln>
        </p:spPr>
        <p:txBody>
          <a:bodyPr lIns="90000" tIns="45000" rIns="90000" bIns="45000"/>
          <a:lstStyle/>
          <a:p>
            <a:pPr algn="ctr">
              <a:lnSpc>
                <a:spcPct val="138000"/>
              </a:lnSpc>
            </a:pPr>
            <a:r>
              <a:rPr lang="pt-BR" sz="2800" spc="-1" dirty="0" smtClean="0">
                <a:solidFill>
                  <a:srgbClr val="000000"/>
                </a:solidFill>
                <a:uFill>
                  <a:solidFill>
                    <a:srgbClr val="FFFFFF"/>
                  </a:solidFill>
                </a:uFill>
                <a:latin typeface="Calibri" panose="020F0502020204030204" pitchFamily="34" charset="0"/>
                <a:cs typeface="Calibri" panose="020F0502020204030204" pitchFamily="34" charset="0"/>
              </a:rPr>
              <a:t>JULGAMENTO OBJETIVO</a:t>
            </a:r>
          </a:p>
          <a:p>
            <a:pPr algn="just">
              <a:lnSpc>
                <a:spcPct val="138000"/>
              </a:lnSpc>
            </a:pPr>
            <a:endParaRPr lang="pt-BR" sz="2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lnSpc>
                <a:spcPct val="138000"/>
              </a:lnSpc>
            </a:pPr>
            <a:r>
              <a:rPr lang="pt-BR" sz="2800" spc="-1" dirty="0" smtClean="0">
                <a:solidFill>
                  <a:srgbClr val="000000"/>
                </a:solidFill>
                <a:uFill>
                  <a:solidFill>
                    <a:srgbClr val="FFFFFF"/>
                  </a:solidFill>
                </a:uFill>
                <a:latin typeface="Calibri" panose="020F0502020204030204" pitchFamily="34" charset="0"/>
                <a:cs typeface="Calibri" panose="020F0502020204030204" pitchFamily="34" charset="0"/>
              </a:rPr>
              <a:t>O ato convocatório tem que conter critérios objetivos de julgamento que não se submetam a escolhas discricionárias dos julgadores. Portanto, o administrador não deve se valer de critérios  que não estejam previamente definidos no edital para definição do vencedor do certame.</a:t>
            </a:r>
            <a:endParaRPr lang="pt-BR" sz="28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1229</TotalTime>
  <Words>5649</Words>
  <Application>Microsoft Office PowerPoint</Application>
  <PresentationFormat>Personalizar</PresentationFormat>
  <Paragraphs>564</Paragraphs>
  <Slides>47</Slides>
  <Notes>0</Notes>
  <HiddenSlides>0</HiddenSlides>
  <MMClips>0</MMClips>
  <ScaleCrop>false</ScaleCrop>
  <HeadingPairs>
    <vt:vector size="4" baseType="variant">
      <vt:variant>
        <vt:lpstr>Tema</vt:lpstr>
      </vt:variant>
      <vt:variant>
        <vt:i4>2</vt:i4>
      </vt:variant>
      <vt:variant>
        <vt:lpstr>Títulos de slides</vt:lpstr>
      </vt:variant>
      <vt:variant>
        <vt:i4>47</vt:i4>
      </vt:variant>
    </vt:vector>
  </HeadingPairs>
  <TitlesOfParts>
    <vt:vector size="49" baseType="lpstr">
      <vt:lpstr>Office Theme</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da Marca Institucional da Procuradoria-Geral do Município</dc:title>
  <dc:creator>yy182</dc:creator>
  <cp:lastModifiedBy>Mario</cp:lastModifiedBy>
  <cp:revision>88</cp:revision>
  <dcterms:created xsi:type="dcterms:W3CDTF">2019-04-01T13:42:43Z</dcterms:created>
  <dcterms:modified xsi:type="dcterms:W3CDTF">2019-07-16T23:19:24Z</dcterms:modified>
  <dc:language>pt-BR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Widescreen</vt:lpwstr>
  </property>
  <property fmtid="{D5CDD505-2E9C-101B-9397-08002B2CF9AE}" pid="9" name="ScaleCrop">
    <vt:bool>false</vt:bool>
  </property>
  <property fmtid="{D5CDD505-2E9C-101B-9397-08002B2CF9AE}" pid="10" name="ShareDoc">
    <vt:bool>false</vt:bool>
  </property>
  <property fmtid="{D5CDD505-2E9C-101B-9397-08002B2CF9AE}" pid="11" name="Slides">
    <vt:i4>2</vt:i4>
  </property>
</Properties>
</file>